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24384000" cy="13716000"/>
  <p:notesSz cx="6858000" cy="9144000"/>
  <p:embeddedFontLst>
    <p:embeddedFont>
      <p:font typeface="210 NuriGothic Regular" panose="020B0600000101010101" charset="-127"/>
      <p:regular r:id="rId25"/>
    </p:embeddedFont>
    <p:embeddedFont>
      <p:font typeface="210 OmniGothic 010" panose="020B0600000101010101" charset="-127"/>
      <p:regular r:id="rId26"/>
    </p:embeddedFont>
    <p:embeddedFont>
      <p:font typeface="210 OmniGothic 020" panose="020B0600000101010101" charset="-127"/>
      <p:regular r:id="rId27"/>
    </p:embeddedFont>
    <p:embeddedFont>
      <p:font typeface="210 OmniGothic 030" panose="020B0600000101010101" charset="-127"/>
      <p:regular r:id="rId28"/>
    </p:embeddedFont>
    <p:embeddedFont>
      <p:font typeface="Gmarket Sans Light" panose="020B0600000101010101" charset="-127"/>
      <p:regular r:id="rId29"/>
    </p:embeddedFont>
    <p:embeddedFont>
      <p:font typeface="Gmarket Sans Medium" panose="020B0600000101010101" charset="-127"/>
      <p:regular r:id="rId30"/>
    </p:embeddedFont>
    <p:embeddedFont>
      <p:font typeface="NanumBarunGothic Bold" panose="020B0600000101010101" charset="-127"/>
      <p:regular r:id="rId31"/>
      <p:bold r:id="rId32"/>
    </p:embeddedFont>
    <p:embeddedFont>
      <p:font typeface="Noto Sans CJK KR Light" panose="020B0600000101010101" charset="-127"/>
      <p:regular r:id="rId33"/>
    </p:embeddedFont>
    <p:embeddedFont>
      <p:font typeface="Noto Sans CJK KR Regular" panose="020B0600000101010101" charset="-127"/>
      <p:regular r:id="rId34"/>
    </p:embeddedFont>
    <p:embeddedFont>
      <p:font typeface="Pretendard Medium" panose="020B0600000101010101" charset="-127"/>
      <p:bold r:id="rId35"/>
    </p:embeddedFont>
    <p:embeddedFont>
      <p:font typeface="Pretendard Regular" panose="020B0600000101010101" charset="-127"/>
      <p:regular r:id="rId36"/>
    </p:embeddedFont>
    <p:embeddedFont>
      <p:font typeface="NanumBarunGothic" panose="020B0603020101020101" pitchFamily="50" charset="-127"/>
      <p:regular r:id="rId37"/>
      <p:bold r:id="rId38"/>
    </p:embeddedFont>
    <p:embeddedFont>
      <p:font typeface="NanumBarunGothic Light" panose="020B0603020101020101" pitchFamily="50" charset="-127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5" d="100"/>
          <a:sy n="75" d="100"/>
        </p:scale>
        <p:origin x="1234" y="88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5.png"/><Relationship Id="rId7" Type="http://schemas.openxmlformats.org/officeDocument/2006/relationships/image" Target="../media/image53.png"/><Relationship Id="rId12" Type="http://schemas.openxmlformats.org/officeDocument/2006/relationships/image" Target="../media/image7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69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66.png"/><Relationship Id="rId9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20.png"/><Relationship Id="rId17" Type="http://schemas.openxmlformats.org/officeDocument/2006/relationships/image" Target="../media/image85.png"/><Relationship Id="rId2" Type="http://schemas.openxmlformats.org/officeDocument/2006/relationships/image" Target="../media/image71.png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3.png"/><Relationship Id="rId10" Type="http://schemas.openxmlformats.org/officeDocument/2006/relationships/image" Target="../media/image79.png"/><Relationship Id="rId19" Type="http://schemas.openxmlformats.org/officeDocument/2006/relationships/image" Target="../media/image87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90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image" Target="../media/image89.png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95.png"/><Relationship Id="rId5" Type="http://schemas.openxmlformats.org/officeDocument/2006/relationships/image" Target="../media/image52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4" Type="http://schemas.openxmlformats.org/officeDocument/2006/relationships/image" Target="../media/image51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89.png"/><Relationship Id="rId7" Type="http://schemas.openxmlformats.org/officeDocument/2006/relationships/image" Target="../media/image53.png"/><Relationship Id="rId12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105.png"/><Relationship Id="rId5" Type="http://schemas.openxmlformats.org/officeDocument/2006/relationships/image" Target="../media/image51.png"/><Relationship Id="rId10" Type="http://schemas.openxmlformats.org/officeDocument/2006/relationships/image" Target="../media/image104.png"/><Relationship Id="rId4" Type="http://schemas.openxmlformats.org/officeDocument/2006/relationships/image" Target="../media/image102.png"/><Relationship Id="rId9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3" Type="http://schemas.openxmlformats.org/officeDocument/2006/relationships/image" Target="../media/image108.png"/><Relationship Id="rId7" Type="http://schemas.openxmlformats.org/officeDocument/2006/relationships/image" Target="../media/image53.png"/><Relationship Id="rId12" Type="http://schemas.openxmlformats.org/officeDocument/2006/relationships/image" Target="../media/image113.png"/><Relationship Id="rId2" Type="http://schemas.openxmlformats.org/officeDocument/2006/relationships/image" Target="../media/image107.png"/><Relationship Id="rId16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112.png"/><Relationship Id="rId5" Type="http://schemas.openxmlformats.org/officeDocument/2006/relationships/image" Target="../media/image51.png"/><Relationship Id="rId15" Type="http://schemas.openxmlformats.org/officeDocument/2006/relationships/image" Target="../media/image116.png"/><Relationship Id="rId10" Type="http://schemas.openxmlformats.org/officeDocument/2006/relationships/image" Target="../media/image111.png"/><Relationship Id="rId4" Type="http://schemas.openxmlformats.org/officeDocument/2006/relationships/image" Target="../media/image90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8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123.png"/><Relationship Id="rId5" Type="http://schemas.openxmlformats.org/officeDocument/2006/relationships/image" Target="../media/image52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4" Type="http://schemas.openxmlformats.org/officeDocument/2006/relationships/image" Target="../media/image51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3.png"/><Relationship Id="rId3" Type="http://schemas.openxmlformats.org/officeDocument/2006/relationships/image" Target="../media/image90.png"/><Relationship Id="rId7" Type="http://schemas.openxmlformats.org/officeDocument/2006/relationships/image" Target="../media/image119.png"/><Relationship Id="rId12" Type="http://schemas.openxmlformats.org/officeDocument/2006/relationships/image" Target="../media/image132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131.png"/><Relationship Id="rId5" Type="http://schemas.openxmlformats.org/officeDocument/2006/relationships/image" Target="../media/image52.png"/><Relationship Id="rId15" Type="http://schemas.openxmlformats.org/officeDocument/2006/relationships/image" Target="../media/image135.png"/><Relationship Id="rId10" Type="http://schemas.openxmlformats.org/officeDocument/2006/relationships/image" Target="../media/image130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1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37.png"/><Relationship Id="rId7" Type="http://schemas.openxmlformats.org/officeDocument/2006/relationships/image" Target="../media/image53.png"/><Relationship Id="rId12" Type="http://schemas.openxmlformats.org/officeDocument/2006/relationships/image" Target="../media/image142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141.png"/><Relationship Id="rId5" Type="http://schemas.openxmlformats.org/officeDocument/2006/relationships/image" Target="../media/image51.png"/><Relationship Id="rId10" Type="http://schemas.openxmlformats.org/officeDocument/2006/relationships/image" Target="../media/image140.png"/><Relationship Id="rId4" Type="http://schemas.openxmlformats.org/officeDocument/2006/relationships/image" Target="../media/image138.png"/><Relationship Id="rId9" Type="http://schemas.openxmlformats.org/officeDocument/2006/relationships/image" Target="../media/image1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44.png"/><Relationship Id="rId7" Type="http://schemas.openxmlformats.org/officeDocument/2006/relationships/image" Target="../media/image53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146.png"/><Relationship Id="rId5" Type="http://schemas.openxmlformats.org/officeDocument/2006/relationships/image" Target="../media/image51.png"/><Relationship Id="rId10" Type="http://schemas.openxmlformats.org/officeDocument/2006/relationships/image" Target="../media/image140.png"/><Relationship Id="rId4" Type="http://schemas.openxmlformats.org/officeDocument/2006/relationships/image" Target="../media/image90.png"/><Relationship Id="rId9" Type="http://schemas.openxmlformats.org/officeDocument/2006/relationships/image" Target="../media/image1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3" Type="http://schemas.openxmlformats.org/officeDocument/2006/relationships/image" Target="../media/image148.png"/><Relationship Id="rId7" Type="http://schemas.openxmlformats.org/officeDocument/2006/relationships/image" Target="../media/image54.png"/><Relationship Id="rId12" Type="http://schemas.openxmlformats.org/officeDocument/2006/relationships/image" Target="../media/image153.png"/><Relationship Id="rId2" Type="http://schemas.openxmlformats.org/officeDocument/2006/relationships/image" Target="../media/image147.png"/><Relationship Id="rId16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152.png"/><Relationship Id="rId5" Type="http://schemas.openxmlformats.org/officeDocument/2006/relationships/image" Target="../media/image52.png"/><Relationship Id="rId15" Type="http://schemas.openxmlformats.org/officeDocument/2006/relationships/image" Target="../media/image156.png"/><Relationship Id="rId10" Type="http://schemas.openxmlformats.org/officeDocument/2006/relationships/image" Target="../media/image151.png"/><Relationship Id="rId4" Type="http://schemas.openxmlformats.org/officeDocument/2006/relationships/image" Target="../media/image51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58.png"/><Relationship Id="rId7" Type="http://schemas.openxmlformats.org/officeDocument/2006/relationships/image" Target="../media/image15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162.png"/><Relationship Id="rId5" Type="http://schemas.openxmlformats.org/officeDocument/2006/relationships/image" Target="../media/image52.png"/><Relationship Id="rId10" Type="http://schemas.openxmlformats.org/officeDocument/2006/relationships/image" Target="../media/image161.png"/><Relationship Id="rId4" Type="http://schemas.openxmlformats.org/officeDocument/2006/relationships/image" Target="../media/image51.png"/><Relationship Id="rId9" Type="http://schemas.openxmlformats.org/officeDocument/2006/relationships/image" Target="../media/image1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168.png"/><Relationship Id="rId3" Type="http://schemas.openxmlformats.org/officeDocument/2006/relationships/image" Target="../media/image164.png"/><Relationship Id="rId7" Type="http://schemas.openxmlformats.org/officeDocument/2006/relationships/image" Target="../media/image81.png"/><Relationship Id="rId12" Type="http://schemas.openxmlformats.org/officeDocument/2006/relationships/image" Target="../media/image167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166.png"/><Relationship Id="rId5" Type="http://schemas.openxmlformats.org/officeDocument/2006/relationships/image" Target="../media/image80.png"/><Relationship Id="rId15" Type="http://schemas.openxmlformats.org/officeDocument/2006/relationships/image" Target="../media/image170.png"/><Relationship Id="rId10" Type="http://schemas.openxmlformats.org/officeDocument/2006/relationships/image" Target="../media/image16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16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178.png"/><Relationship Id="rId18" Type="http://schemas.openxmlformats.org/officeDocument/2006/relationships/image" Target="../media/image183.png"/><Relationship Id="rId26" Type="http://schemas.openxmlformats.org/officeDocument/2006/relationships/image" Target="../media/image157.png"/><Relationship Id="rId3" Type="http://schemas.openxmlformats.org/officeDocument/2006/relationships/image" Target="../media/image172.png"/><Relationship Id="rId21" Type="http://schemas.openxmlformats.org/officeDocument/2006/relationships/image" Target="../media/image186.png"/><Relationship Id="rId7" Type="http://schemas.openxmlformats.org/officeDocument/2006/relationships/image" Target="../media/image173.png"/><Relationship Id="rId12" Type="http://schemas.openxmlformats.org/officeDocument/2006/relationships/image" Target="../media/image177.png"/><Relationship Id="rId17" Type="http://schemas.openxmlformats.org/officeDocument/2006/relationships/image" Target="../media/image182.png"/><Relationship Id="rId25" Type="http://schemas.openxmlformats.org/officeDocument/2006/relationships/image" Target="../media/image190.png"/><Relationship Id="rId2" Type="http://schemas.openxmlformats.org/officeDocument/2006/relationships/image" Target="../media/image171.png"/><Relationship Id="rId16" Type="http://schemas.openxmlformats.org/officeDocument/2006/relationships/image" Target="../media/image181.png"/><Relationship Id="rId20" Type="http://schemas.openxmlformats.org/officeDocument/2006/relationships/image" Target="../media/image1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176.png"/><Relationship Id="rId24" Type="http://schemas.openxmlformats.org/officeDocument/2006/relationships/image" Target="../media/image189.png"/><Relationship Id="rId5" Type="http://schemas.openxmlformats.org/officeDocument/2006/relationships/image" Target="../media/image52.png"/><Relationship Id="rId15" Type="http://schemas.openxmlformats.org/officeDocument/2006/relationships/image" Target="../media/image180.png"/><Relationship Id="rId23" Type="http://schemas.openxmlformats.org/officeDocument/2006/relationships/image" Target="../media/image188.png"/><Relationship Id="rId10" Type="http://schemas.openxmlformats.org/officeDocument/2006/relationships/image" Target="../media/image175.png"/><Relationship Id="rId19" Type="http://schemas.openxmlformats.org/officeDocument/2006/relationships/image" Target="../media/image184.png"/><Relationship Id="rId4" Type="http://schemas.openxmlformats.org/officeDocument/2006/relationships/image" Target="../media/image51.png"/><Relationship Id="rId9" Type="http://schemas.openxmlformats.org/officeDocument/2006/relationships/image" Target="../media/image174.png"/><Relationship Id="rId14" Type="http://schemas.openxmlformats.org/officeDocument/2006/relationships/image" Target="../media/image179.png"/><Relationship Id="rId22" Type="http://schemas.openxmlformats.org/officeDocument/2006/relationships/image" Target="../media/image18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197.png"/><Relationship Id="rId18" Type="http://schemas.openxmlformats.org/officeDocument/2006/relationships/image" Target="../media/image202.png"/><Relationship Id="rId26" Type="http://schemas.openxmlformats.org/officeDocument/2006/relationships/image" Target="../media/image210.png"/><Relationship Id="rId3" Type="http://schemas.openxmlformats.org/officeDocument/2006/relationships/image" Target="../media/image191.png"/><Relationship Id="rId21" Type="http://schemas.openxmlformats.org/officeDocument/2006/relationships/image" Target="../media/image205.png"/><Relationship Id="rId7" Type="http://schemas.openxmlformats.org/officeDocument/2006/relationships/image" Target="../media/image54.png"/><Relationship Id="rId12" Type="http://schemas.openxmlformats.org/officeDocument/2006/relationships/image" Target="../media/image196.png"/><Relationship Id="rId17" Type="http://schemas.openxmlformats.org/officeDocument/2006/relationships/image" Target="../media/image201.png"/><Relationship Id="rId25" Type="http://schemas.openxmlformats.org/officeDocument/2006/relationships/image" Target="../media/image209.png"/><Relationship Id="rId2" Type="http://schemas.openxmlformats.org/officeDocument/2006/relationships/image" Target="../media/image147.png"/><Relationship Id="rId16" Type="http://schemas.openxmlformats.org/officeDocument/2006/relationships/image" Target="../media/image200.png"/><Relationship Id="rId20" Type="http://schemas.openxmlformats.org/officeDocument/2006/relationships/image" Target="../media/image204.png"/><Relationship Id="rId29" Type="http://schemas.openxmlformats.org/officeDocument/2006/relationships/image" Target="../media/image2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195.png"/><Relationship Id="rId24" Type="http://schemas.openxmlformats.org/officeDocument/2006/relationships/image" Target="../media/image208.png"/><Relationship Id="rId5" Type="http://schemas.openxmlformats.org/officeDocument/2006/relationships/image" Target="../media/image52.png"/><Relationship Id="rId15" Type="http://schemas.openxmlformats.org/officeDocument/2006/relationships/image" Target="../media/image199.png"/><Relationship Id="rId23" Type="http://schemas.openxmlformats.org/officeDocument/2006/relationships/image" Target="../media/image207.png"/><Relationship Id="rId28" Type="http://schemas.openxmlformats.org/officeDocument/2006/relationships/image" Target="../media/image212.png"/><Relationship Id="rId10" Type="http://schemas.openxmlformats.org/officeDocument/2006/relationships/image" Target="../media/image194.png"/><Relationship Id="rId19" Type="http://schemas.openxmlformats.org/officeDocument/2006/relationships/image" Target="../media/image203.png"/><Relationship Id="rId4" Type="http://schemas.openxmlformats.org/officeDocument/2006/relationships/image" Target="../media/image51.png"/><Relationship Id="rId9" Type="http://schemas.openxmlformats.org/officeDocument/2006/relationships/image" Target="../media/image193.png"/><Relationship Id="rId14" Type="http://schemas.openxmlformats.org/officeDocument/2006/relationships/image" Target="../media/image198.png"/><Relationship Id="rId22" Type="http://schemas.openxmlformats.org/officeDocument/2006/relationships/image" Target="../media/image206.png"/><Relationship Id="rId27" Type="http://schemas.openxmlformats.org/officeDocument/2006/relationships/image" Target="../media/image2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19.png"/><Relationship Id="rId18" Type="http://schemas.openxmlformats.org/officeDocument/2006/relationships/image" Target="../media/image224.png"/><Relationship Id="rId26" Type="http://schemas.openxmlformats.org/officeDocument/2006/relationships/image" Target="../media/image157.png"/><Relationship Id="rId3" Type="http://schemas.openxmlformats.org/officeDocument/2006/relationships/image" Target="../media/image215.png"/><Relationship Id="rId21" Type="http://schemas.openxmlformats.org/officeDocument/2006/relationships/image" Target="../media/image227.png"/><Relationship Id="rId7" Type="http://schemas.openxmlformats.org/officeDocument/2006/relationships/image" Target="../media/image216.png"/><Relationship Id="rId12" Type="http://schemas.openxmlformats.org/officeDocument/2006/relationships/image" Target="../media/image218.png"/><Relationship Id="rId17" Type="http://schemas.openxmlformats.org/officeDocument/2006/relationships/image" Target="../media/image223.png"/><Relationship Id="rId25" Type="http://schemas.openxmlformats.org/officeDocument/2006/relationships/image" Target="../media/image231.png"/><Relationship Id="rId2" Type="http://schemas.openxmlformats.org/officeDocument/2006/relationships/image" Target="../media/image214.png"/><Relationship Id="rId16" Type="http://schemas.openxmlformats.org/officeDocument/2006/relationships/image" Target="../media/image222.png"/><Relationship Id="rId20" Type="http://schemas.openxmlformats.org/officeDocument/2006/relationships/image" Target="../media/image2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196.png"/><Relationship Id="rId24" Type="http://schemas.openxmlformats.org/officeDocument/2006/relationships/image" Target="../media/image230.png"/><Relationship Id="rId5" Type="http://schemas.openxmlformats.org/officeDocument/2006/relationships/image" Target="../media/image52.png"/><Relationship Id="rId15" Type="http://schemas.openxmlformats.org/officeDocument/2006/relationships/image" Target="../media/image221.png"/><Relationship Id="rId23" Type="http://schemas.openxmlformats.org/officeDocument/2006/relationships/image" Target="../media/image229.png"/><Relationship Id="rId10" Type="http://schemas.openxmlformats.org/officeDocument/2006/relationships/image" Target="../media/image194.png"/><Relationship Id="rId19" Type="http://schemas.openxmlformats.org/officeDocument/2006/relationships/image" Target="../media/image225.png"/><Relationship Id="rId4" Type="http://schemas.openxmlformats.org/officeDocument/2006/relationships/image" Target="../media/image51.png"/><Relationship Id="rId9" Type="http://schemas.openxmlformats.org/officeDocument/2006/relationships/image" Target="../media/image140.png"/><Relationship Id="rId14" Type="http://schemas.openxmlformats.org/officeDocument/2006/relationships/image" Target="../media/image220.png"/><Relationship Id="rId22" Type="http://schemas.openxmlformats.org/officeDocument/2006/relationships/image" Target="../media/image2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9500" y="-571500"/>
            <a:ext cx="8369300" cy="14287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200" y="8978900"/>
            <a:ext cx="5626100" cy="63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8978900"/>
            <a:ext cx="5626100" cy="63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36700" y="8978900"/>
            <a:ext cx="5626100" cy="63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997200" y="10121900"/>
            <a:ext cx="16776700" cy="1028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75" b="0" i="0" u="none" strike="noStrike" dirty="0" err="1">
                <a:solidFill>
                  <a:srgbClr val="FFFF00"/>
                </a:solidFill>
                <a:latin typeface="210 NuriGothic Regular"/>
                <a:ea typeface="210 NuriGothic Regular"/>
                <a:cs typeface="210 NuriGothic Regular"/>
              </a:rPr>
              <a:t>대표</a:t>
            </a:r>
            <a:r>
              <a:rPr lang="en-US" sz="2575" b="0" i="0" u="none" strike="noStrike" dirty="0">
                <a:solidFill>
                  <a:srgbClr val="FFFF00"/>
                </a:solidFill>
                <a:latin typeface="210 NuriGothic Regular"/>
                <a:ea typeface="210 NuriGothic Regular"/>
                <a:cs typeface="210 NuriGothic Regular"/>
              </a:rPr>
              <a:t> </a:t>
            </a:r>
            <a:r>
              <a:rPr lang="en-US" sz="2575" b="0" i="0" u="none" strike="noStrike" dirty="0" err="1">
                <a:solidFill>
                  <a:srgbClr val="FFFF00"/>
                </a:solidFill>
                <a:latin typeface="210 NuriGothic Regular"/>
                <a:ea typeface="210 NuriGothic Regular"/>
                <a:cs typeface="210 NuriGothic Regular"/>
              </a:rPr>
              <a:t>피진우</a:t>
            </a:r>
            <a:r>
              <a:rPr lang="en-US" sz="2575" b="0" i="0" u="none" strike="noStrike" dirty="0">
                <a:solidFill>
                  <a:srgbClr val="FFFF00"/>
                </a:solidFill>
                <a:latin typeface="210 NuriGothic Regular"/>
                <a:ea typeface="210 NuriGothic Regular"/>
                <a:cs typeface="210 NuriGothic Regular"/>
              </a:rPr>
              <a:t> |  Tel 82+31.794.4128  |  Fax 82+31.796.4128  |  Mobile 82+ 10-8370-3009</a:t>
            </a:r>
          </a:p>
          <a:p>
            <a:pPr lvl="0" algn="l">
              <a:lnSpc>
                <a:spcPct val="141100"/>
              </a:lnSpc>
            </a:pPr>
            <a:r>
              <a:rPr lang="en-US" sz="2575" b="0" i="0" u="none" strike="noStrike" dirty="0">
                <a:solidFill>
                  <a:srgbClr val="FFFF00"/>
                </a:solidFill>
                <a:latin typeface="210 NuriGothic Regular"/>
                <a:ea typeface="210 NuriGothic Regular"/>
                <a:cs typeface="210 NuriGothic Regular"/>
              </a:rPr>
              <a:t>SITE : https://www.star-enc.com  |  E-Mail : starenc@star-enc.com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08300" y="4191000"/>
            <a:ext cx="18110200" cy="4406900"/>
          </a:xfrm>
          <a:prstGeom prst="rect">
            <a:avLst/>
          </a:prstGeom>
          <a:noFill/>
        </p:spPr>
        <p:txBody>
          <a:bodyPr lIns="0" tIns="171027" rIns="0" bIns="0" rtlCol="0" anchor="t"/>
          <a:lstStyle/>
          <a:p>
            <a:pPr lvl="0" algn="l">
              <a:lnSpc>
                <a:spcPct val="99600"/>
              </a:lnSpc>
            </a:pPr>
            <a:r>
              <a:rPr lang="en-US" sz="13466" b="0" i="0" u="none" strike="noStrike" spc="-700" dirty="0" err="1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주식회사</a:t>
            </a:r>
            <a:r>
              <a:rPr lang="en-US" sz="13466" b="0" i="0" u="none" strike="noStrike" spc="-700" dirty="0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 </a:t>
            </a:r>
            <a:r>
              <a:rPr lang="en-US" sz="13466" b="0" i="0" u="none" strike="noStrike" spc="-700" dirty="0" err="1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스타이앤씨</a:t>
            </a:r>
            <a:endParaRPr lang="en-US" sz="13466" b="0" i="0" u="none" strike="noStrike" spc="-700" dirty="0">
              <a:solidFill>
                <a:srgbClr val="FFFF00"/>
              </a:solidFill>
              <a:latin typeface="210 OmniGothic 020"/>
              <a:ea typeface="210 OmniGothic 020"/>
              <a:cs typeface="210 OmniGothic 020"/>
            </a:endParaRPr>
          </a:p>
          <a:p>
            <a:pPr lvl="0" algn="l">
              <a:lnSpc>
                <a:spcPct val="99600"/>
              </a:lnSpc>
            </a:pPr>
            <a:r>
              <a:rPr lang="en-US" sz="13466" b="0" i="0" u="none" strike="noStrike" spc="-700" dirty="0">
                <a:solidFill>
                  <a:srgbClr val="FFFF00"/>
                </a:solidFill>
                <a:latin typeface="210 OmniGothic 010"/>
                <a:ea typeface="210 OmniGothic 010"/>
                <a:cs typeface="210 OmniGothic 010"/>
              </a:rPr>
              <a:t>2026 </a:t>
            </a:r>
            <a:r>
              <a:rPr lang="en-US" sz="13466" b="0" i="0" u="none" strike="noStrike" spc="-700" dirty="0" err="1">
                <a:solidFill>
                  <a:srgbClr val="FFFF00"/>
                </a:solidFill>
                <a:latin typeface="210 OmniGothic 010"/>
                <a:ea typeface="210 OmniGothic 010"/>
                <a:cs typeface="210 OmniGothic 010"/>
              </a:rPr>
              <a:t>회사소개서</a:t>
            </a:r>
            <a:endParaRPr lang="en-US" sz="13466" b="0" i="0" u="none" strike="noStrike" spc="-700" dirty="0">
              <a:solidFill>
                <a:srgbClr val="FFFF00"/>
              </a:solidFill>
              <a:latin typeface="210 OmniGothic 010"/>
              <a:ea typeface="210 OmniGothic 010"/>
              <a:cs typeface="210 OmniGothic 01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997200" y="3771900"/>
            <a:ext cx="58674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l">
              <a:lnSpc>
                <a:spcPct val="99600"/>
              </a:lnSpc>
            </a:pPr>
            <a:r>
              <a:rPr lang="en-US" sz="2400" b="0" i="0" u="none" strike="noStrike" cap="all" spc="200">
                <a:solidFill>
                  <a:srgbClr val="36C5CC"/>
                </a:solidFill>
                <a:latin typeface="210 OmniGothic 020"/>
                <a:ea typeface="210 OmniGothic 020"/>
                <a:cs typeface="210 OmniGothic 020"/>
              </a:rPr>
              <a:t>Business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000" y="5245100"/>
            <a:ext cx="5664200" cy="654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62400" y="4089400"/>
            <a:ext cx="1384300" cy="381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7970500" y="3505200"/>
            <a:ext cx="4648200" cy="660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57977" rIns="0" bIns="57977" rtlCol="0" anchor="ctr"/>
          <a:lstStyle/>
          <a:p>
            <a:pPr lvl="0" algn="l">
              <a:lnSpc>
                <a:spcPct val="95449"/>
              </a:lnSpc>
            </a:pPr>
            <a:r>
              <a:rPr lang="en-US" sz="3652" b="0" i="0" u="none" strike="noStrike" dirty="0" err="1">
                <a:solidFill>
                  <a:schemeClr val="bg1"/>
                </a:solidFill>
                <a:latin typeface="Pretendard Medium"/>
                <a:ea typeface="Pretendard Medium"/>
                <a:cs typeface="Pretendard Medium"/>
              </a:rPr>
              <a:t>Introducton</a:t>
            </a:r>
            <a:endParaRPr lang="en-US" sz="3652" b="0" i="0" u="none" strike="noStrike" dirty="0">
              <a:solidFill>
                <a:schemeClr val="bg1"/>
              </a:solidFill>
              <a:latin typeface="Pretendard Medium"/>
              <a:ea typeface="Pretendard Medium"/>
              <a:cs typeface="Pretendard Medium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7970500" y="4216400"/>
            <a:ext cx="4597400" cy="457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342900" lvl="1" indent="-342900" algn="l">
              <a:lnSpc>
                <a:spcPct val="122839"/>
              </a:lnSpc>
              <a:buClr>
                <a:srgbClr val="000000"/>
              </a:buClr>
              <a:buFont typeface="Arial"/>
              <a:buChar char="●"/>
            </a:pPr>
            <a:r>
              <a:rPr lang="en-US" sz="2594" b="0" i="0" u="none" strike="noStrike" dirty="0" err="1">
                <a:solidFill>
                  <a:srgbClr val="FFFF00"/>
                </a:solidFill>
                <a:latin typeface="Pretendard Regular"/>
                <a:ea typeface="Pretendard Regular"/>
                <a:cs typeface="Pretendard Regular"/>
              </a:rPr>
              <a:t>스타씨앤씨</a:t>
            </a:r>
            <a:endParaRPr lang="en-US" sz="2594" b="0" i="0" u="none" strike="noStrike" dirty="0">
              <a:solidFill>
                <a:srgbClr val="FFFF00"/>
              </a:solidFill>
              <a:latin typeface="Pretendard Regular"/>
              <a:ea typeface="Pretendard Regular"/>
              <a:cs typeface="Pretendard Regula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392400" y="3340100"/>
            <a:ext cx="2184400" cy="1689100"/>
          </a:xfrm>
          <a:prstGeom prst="rect">
            <a:avLst/>
          </a:prstGeom>
        </p:spPr>
        <p:txBody>
          <a:bodyPr lIns="0" tIns="204641" rIns="0" bIns="204641" rtlCol="0" anchor="ctr"/>
          <a:lstStyle/>
          <a:p>
            <a:pPr lvl="0" algn="l">
              <a:lnSpc>
                <a:spcPct val="87980"/>
              </a:lnSpc>
            </a:pPr>
            <a:r>
              <a:rPr lang="en-US" sz="9478" b="0" i="0" u="none" strike="noStrike">
                <a:solidFill>
                  <a:srgbClr val="DDDDDD"/>
                </a:solidFill>
                <a:latin typeface="210 OmniGothic 020"/>
                <a:ea typeface="210 OmniGothic 020"/>
                <a:cs typeface="210 OmniGothic 020"/>
              </a:rPr>
              <a:t>01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62400" y="7696200"/>
            <a:ext cx="1384300" cy="381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7970500" y="7112000"/>
            <a:ext cx="4648200" cy="660400"/>
          </a:xfrm>
          <a:prstGeom prst="rect">
            <a:avLst/>
          </a:prstGeom>
        </p:spPr>
        <p:txBody>
          <a:bodyPr lIns="0" tIns="57977" rIns="0" bIns="57977" rtlCol="0" anchor="ctr"/>
          <a:lstStyle/>
          <a:p>
            <a:pPr lvl="0" algn="l">
              <a:lnSpc>
                <a:spcPct val="95449"/>
              </a:lnSpc>
            </a:pPr>
            <a:r>
              <a:rPr lang="en-US" sz="3652" b="0" i="0" u="none" strike="noStrike">
                <a:solidFill>
                  <a:schemeClr val="bg1"/>
                </a:solidFill>
                <a:latin typeface="Pretendard Medium"/>
                <a:ea typeface="Pretendard Medium"/>
                <a:cs typeface="Pretendard Medium"/>
              </a:rPr>
              <a:t>Service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970500" y="7823200"/>
            <a:ext cx="4597400" cy="469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342900" lvl="1" indent="-342900" algn="l">
              <a:lnSpc>
                <a:spcPct val="122839"/>
              </a:lnSpc>
              <a:buClr>
                <a:srgbClr val="000000"/>
              </a:buClr>
              <a:buFont typeface="Arial"/>
              <a:buChar char="●"/>
            </a:pPr>
            <a:r>
              <a:rPr lang="en-US" sz="2594" b="0" i="0" u="none" strike="noStrike">
                <a:solidFill>
                  <a:srgbClr val="FFFF00"/>
                </a:solidFill>
                <a:latin typeface="Pretendard Regular"/>
                <a:ea typeface="Pretendard Regular"/>
                <a:cs typeface="Pretendard Regular"/>
              </a:rPr>
              <a:t>스타씨앤씨 만의 서비스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392400" y="6946900"/>
            <a:ext cx="2184400" cy="1689100"/>
          </a:xfrm>
          <a:prstGeom prst="rect">
            <a:avLst/>
          </a:prstGeom>
        </p:spPr>
        <p:txBody>
          <a:bodyPr lIns="0" tIns="204641" rIns="0" bIns="204641" rtlCol="0" anchor="ctr"/>
          <a:lstStyle/>
          <a:p>
            <a:pPr lvl="0" algn="l">
              <a:lnSpc>
                <a:spcPct val="87980"/>
              </a:lnSpc>
            </a:pPr>
            <a:r>
              <a:rPr lang="en-US" sz="9478" b="0" i="0" u="none" strike="noStrike">
                <a:solidFill>
                  <a:srgbClr val="DDDDDD"/>
                </a:solidFill>
                <a:latin typeface="210 OmniGothic 020"/>
                <a:ea typeface="210 OmniGothic 020"/>
                <a:cs typeface="210 OmniGothic 020"/>
              </a:rPr>
              <a:t>03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62400" y="5892800"/>
            <a:ext cx="1384300" cy="381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7970500" y="5308600"/>
            <a:ext cx="4648200" cy="660400"/>
          </a:xfrm>
          <a:prstGeom prst="rect">
            <a:avLst/>
          </a:prstGeom>
        </p:spPr>
        <p:txBody>
          <a:bodyPr lIns="0" tIns="57977" rIns="0" bIns="57977" rtlCol="0" anchor="ctr"/>
          <a:lstStyle/>
          <a:p>
            <a:pPr lvl="0" algn="l">
              <a:lnSpc>
                <a:spcPct val="95449"/>
              </a:lnSpc>
            </a:pPr>
            <a:r>
              <a:rPr lang="en-US" sz="3652" b="0" i="0" u="none" strike="noStrike">
                <a:solidFill>
                  <a:schemeClr val="bg1"/>
                </a:solidFill>
                <a:latin typeface="Pretendard Medium"/>
                <a:ea typeface="Pretendard Medium"/>
                <a:cs typeface="Pretendard Medium"/>
              </a:rPr>
              <a:t>History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970500" y="6019800"/>
            <a:ext cx="4597400" cy="457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342900" lvl="1" indent="-342900" algn="l">
              <a:lnSpc>
                <a:spcPct val="122839"/>
              </a:lnSpc>
              <a:buClr>
                <a:srgbClr val="000000"/>
              </a:buClr>
              <a:buFont typeface="Arial"/>
              <a:buChar char="●"/>
            </a:pPr>
            <a:r>
              <a:rPr lang="en-US" sz="2594" b="0" i="0" u="none" strike="noStrike">
                <a:solidFill>
                  <a:srgbClr val="FFFF00"/>
                </a:solidFill>
                <a:latin typeface="Pretendard Regular"/>
                <a:ea typeface="Pretendard Regular"/>
                <a:cs typeface="Pretendard Regular"/>
              </a:rPr>
              <a:t>스타씨앤씨 시공정보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92400" y="5143500"/>
            <a:ext cx="2184400" cy="1689100"/>
          </a:xfrm>
          <a:prstGeom prst="rect">
            <a:avLst/>
          </a:prstGeom>
        </p:spPr>
        <p:txBody>
          <a:bodyPr lIns="0" tIns="204641" rIns="0" bIns="204641" rtlCol="0" anchor="ctr"/>
          <a:lstStyle/>
          <a:p>
            <a:pPr lvl="0" algn="l">
              <a:lnSpc>
                <a:spcPct val="87980"/>
              </a:lnSpc>
            </a:pPr>
            <a:r>
              <a:rPr lang="en-US" sz="9478" b="0" i="0" u="none" strike="noStrike">
                <a:solidFill>
                  <a:srgbClr val="DDDDDD"/>
                </a:solidFill>
                <a:latin typeface="210 OmniGothic 020"/>
                <a:ea typeface="210 OmniGothic 020"/>
                <a:cs typeface="210 OmniGothic 020"/>
              </a:rPr>
              <a:t>02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0600" y="3124200"/>
            <a:ext cx="2628900" cy="20193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62400" y="9499600"/>
            <a:ext cx="1384300" cy="381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17970500" y="8915400"/>
            <a:ext cx="4648200" cy="660400"/>
          </a:xfrm>
          <a:prstGeom prst="rect">
            <a:avLst/>
          </a:prstGeom>
        </p:spPr>
        <p:txBody>
          <a:bodyPr lIns="0" tIns="57977" rIns="0" bIns="57977" rtlCol="0" anchor="ctr"/>
          <a:lstStyle/>
          <a:p>
            <a:pPr lvl="0" algn="l">
              <a:lnSpc>
                <a:spcPct val="95449"/>
              </a:lnSpc>
            </a:pPr>
            <a:r>
              <a:rPr lang="en-US" sz="3652" b="0" i="0" u="none" strike="noStrike">
                <a:solidFill>
                  <a:schemeClr val="bg1"/>
                </a:solidFill>
                <a:latin typeface="Pretendard Medium"/>
                <a:ea typeface="Pretendard Medium"/>
                <a:cs typeface="Pretendard Medium"/>
              </a:rPr>
              <a:t>Introduction of Item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970500" y="9626600"/>
            <a:ext cx="4597400" cy="457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342900" lvl="1" indent="-342900" algn="l">
              <a:lnSpc>
                <a:spcPct val="122839"/>
              </a:lnSpc>
              <a:buClr>
                <a:srgbClr val="000000"/>
              </a:buClr>
              <a:buFont typeface="Arial"/>
              <a:buChar char="●"/>
            </a:pPr>
            <a:r>
              <a:rPr lang="en-US" sz="2594" b="0" i="0" u="none" strike="noStrike">
                <a:solidFill>
                  <a:srgbClr val="FFFF00"/>
                </a:solidFill>
                <a:latin typeface="Pretendard Regular"/>
                <a:ea typeface="Pretendard Regular"/>
                <a:cs typeface="Pretendard Regular"/>
              </a:rPr>
              <a:t>인증및 등록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392400" y="8750300"/>
            <a:ext cx="2184400" cy="1689100"/>
          </a:xfrm>
          <a:prstGeom prst="rect">
            <a:avLst/>
          </a:prstGeom>
        </p:spPr>
        <p:txBody>
          <a:bodyPr lIns="0" tIns="204641" rIns="0" bIns="204641" rtlCol="0" anchor="ctr"/>
          <a:lstStyle/>
          <a:p>
            <a:pPr lvl="0" algn="l">
              <a:lnSpc>
                <a:spcPct val="87980"/>
              </a:lnSpc>
            </a:pPr>
            <a:r>
              <a:rPr lang="en-US" sz="9478" b="0" i="0" u="none" strike="noStrike">
                <a:solidFill>
                  <a:srgbClr val="DDDDDD"/>
                </a:solidFill>
                <a:latin typeface="210 OmniGothic 020"/>
                <a:ea typeface="210 OmniGothic 020"/>
                <a:cs typeface="210 OmniGothic 020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7400" y="2247900"/>
            <a:ext cx="8763000" cy="2425700"/>
          </a:xfrm>
          <a:prstGeom prst="rect">
            <a:avLst/>
          </a:prstGeom>
        </p:spPr>
        <p:txBody>
          <a:bodyPr lIns="0" tIns="294727" rIns="0" bIns="294727" rtlCol="0" anchor="ctr"/>
          <a:lstStyle/>
          <a:p>
            <a:pPr lvl="0" algn="ctr">
              <a:lnSpc>
                <a:spcPct val="87980"/>
              </a:lnSpc>
            </a:pPr>
            <a:r>
              <a:rPr lang="en-US" sz="13651" b="1" i="0" u="none" strike="noStrike" spc="-300">
                <a:solidFill>
                  <a:srgbClr val="373DF1"/>
                </a:solidFill>
                <a:latin typeface="210 OmniGothic 010"/>
                <a:ea typeface="210 OmniGothic 010"/>
                <a:cs typeface="210 OmniGothic 010"/>
              </a:rPr>
              <a:t>Contents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75100" y="11303000"/>
            <a:ext cx="1384300" cy="38100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17983200" y="10744200"/>
            <a:ext cx="4648200" cy="635000"/>
          </a:xfrm>
          <a:prstGeom prst="rect">
            <a:avLst/>
          </a:prstGeom>
        </p:spPr>
        <p:txBody>
          <a:bodyPr lIns="0" tIns="57977" rIns="0" bIns="57977" rtlCol="0" anchor="ctr"/>
          <a:lstStyle/>
          <a:p>
            <a:pPr lvl="0" algn="l">
              <a:lnSpc>
                <a:spcPct val="95449"/>
              </a:lnSpc>
            </a:pPr>
            <a:r>
              <a:rPr lang="en-US" sz="3652" b="0" i="0" u="none" strike="noStrike">
                <a:solidFill>
                  <a:schemeClr val="bg1"/>
                </a:solidFill>
                <a:latin typeface="Pretendard Medium"/>
                <a:ea typeface="Pretendard Medium"/>
                <a:cs typeface="Pretendard Medium"/>
              </a:rPr>
              <a:t>Portfolio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983200" y="11430000"/>
            <a:ext cx="4597400" cy="469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342900" lvl="1" indent="-342900" algn="l">
              <a:lnSpc>
                <a:spcPct val="122839"/>
              </a:lnSpc>
              <a:buClr>
                <a:srgbClr val="000000"/>
              </a:buClr>
              <a:buFont typeface="Arial"/>
              <a:buChar char="●"/>
            </a:pPr>
            <a:r>
              <a:rPr lang="en-US" sz="2594" b="0" i="0" u="none" strike="noStrike">
                <a:solidFill>
                  <a:srgbClr val="FFFF00"/>
                </a:solidFill>
                <a:latin typeface="Pretendard Regular"/>
                <a:ea typeface="Pretendard Regular"/>
                <a:cs typeface="Pretendard Regular"/>
              </a:rPr>
              <a:t>시공및 설비소개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405100" y="10579100"/>
            <a:ext cx="2184400" cy="1625600"/>
          </a:xfrm>
          <a:prstGeom prst="rect">
            <a:avLst/>
          </a:prstGeom>
        </p:spPr>
        <p:txBody>
          <a:bodyPr lIns="0" tIns="204641" rIns="0" bIns="204641" rtlCol="0" anchor="ctr"/>
          <a:lstStyle/>
          <a:p>
            <a:pPr lvl="0" algn="l">
              <a:lnSpc>
                <a:spcPct val="87980"/>
              </a:lnSpc>
            </a:pPr>
            <a:r>
              <a:rPr lang="en-US" sz="9478" b="0" i="0" u="none" strike="noStrike">
                <a:solidFill>
                  <a:srgbClr val="DDDDDD"/>
                </a:solidFill>
                <a:latin typeface="210 OmniGothic 020"/>
                <a:ea typeface="210 OmniGothic 020"/>
                <a:cs typeface="210 OmniGothic 020"/>
              </a:rPr>
              <a:t>05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0" y="7467600"/>
            <a:ext cx="1905000" cy="1905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15000" y="10223500"/>
            <a:ext cx="5549900" cy="25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2065000" y="10223500"/>
            <a:ext cx="5549900" cy="25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0" y="7467600"/>
            <a:ext cx="1905000" cy="19050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35500" y="7467600"/>
            <a:ext cx="1905000" cy="19050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600" y="7975600"/>
            <a:ext cx="1143000" cy="863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09300" y="7734300"/>
            <a:ext cx="1587500" cy="1371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16500" y="8026400"/>
            <a:ext cx="1155700" cy="8001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14300" y="711200"/>
            <a:ext cx="4800600" cy="55499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60600" y="6642100"/>
            <a:ext cx="6248400" cy="762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1700" y="6642100"/>
            <a:ext cx="6248400" cy="762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770100" y="6642100"/>
            <a:ext cx="6248400" cy="762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2755900" y="10693400"/>
            <a:ext cx="5003800" cy="1409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32800"/>
              </a:lnSpc>
            </a:pP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2023년 8월15일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설립</a:t>
            </a:r>
            <a:endParaRPr lang="en-US" sz="2400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임직원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20명</a:t>
            </a:r>
          </a:p>
          <a:p>
            <a:pPr lvl="0" algn="ctr">
              <a:lnSpc>
                <a:spcPct val="132800"/>
              </a:lnSpc>
            </a:pP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자본금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: 8억원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43200" y="9918700"/>
            <a:ext cx="5029200" cy="546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3066" b="0" i="0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설립 및 임직원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13800" y="10693400"/>
            <a:ext cx="5765800" cy="2870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32800"/>
              </a:lnSpc>
            </a:pP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전기공사업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방송전기장비,조명장치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제조업</a:t>
            </a:r>
            <a:endParaRPr lang="en-US" sz="2400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발전기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및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관련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기자재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도,소매,임대업</a:t>
            </a:r>
            <a:endParaRPr lang="en-US" sz="2400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방송관련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설계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및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시공업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전시장,공연장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설치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및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기타운영관리업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행사대행업</a:t>
            </a:r>
            <a:endParaRPr lang="en-US" sz="2400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기타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창작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및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예술관련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서비스업</a:t>
            </a:r>
            <a:endParaRPr lang="en-US" sz="2400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endParaRPr lang="en-US" sz="2400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004300" y="9918700"/>
            <a:ext cx="5384800" cy="546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3066" b="0" i="0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업종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392400" y="10693400"/>
            <a:ext cx="6032500" cy="2374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32800"/>
              </a:lnSpc>
            </a:pP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CJ ENM,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tVn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, Mnet, NETFLIX, Disney+, KBS, SBS GOLF, JTBC GOLF 및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방송공연행사</a:t>
            </a:r>
            <a:endParaRPr lang="en-US" sz="2400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(주)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태성컴퍼니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,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렌탈크루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,(주)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미래전시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,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카르텔프로덕션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, (주)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스테이지마블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,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줄루웍스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, (주)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베이직테크</a:t>
            </a:r>
            <a:r>
              <a:rPr lang="en-US" sz="2400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, </a:t>
            </a:r>
            <a:r>
              <a:rPr lang="en-US" sz="2400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린치핀</a:t>
            </a:r>
            <a:endParaRPr lang="en-US" sz="2400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722600" y="9918700"/>
            <a:ext cx="5143500" cy="546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3066" b="0" i="0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등록 및 협력업체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53200" y="5740400"/>
            <a:ext cx="10121900" cy="6223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24499"/>
              </a:lnSpc>
            </a:pPr>
            <a:r>
              <a:rPr lang="en-US" sz="3466" b="0" i="0" u="none" strike="noStrike" dirty="0" err="1">
                <a:solidFill>
                  <a:srgbClr val="FFFF00"/>
                </a:solidFill>
                <a:latin typeface="NanumBarunGothic Bold"/>
                <a:ea typeface="NanumBarunGothic Bold"/>
                <a:cs typeface="NanumBarunGothic Bold"/>
              </a:rPr>
              <a:t>전기공사업</a:t>
            </a:r>
            <a:r>
              <a:rPr lang="en-US" sz="3466" b="0" i="0" u="none" strike="noStrike" dirty="0">
                <a:solidFill>
                  <a:srgbClr val="FFFF00"/>
                </a:solidFill>
                <a:latin typeface="NanumBarunGothic Bold"/>
                <a:ea typeface="NanumBarunGothic Bold"/>
                <a:cs typeface="NanumBarunGothic Bold"/>
              </a:rPr>
              <a:t> </a:t>
            </a:r>
            <a:r>
              <a:rPr lang="en-US" sz="3466" b="0" i="0" u="none" strike="noStrike" dirty="0" err="1">
                <a:solidFill>
                  <a:srgbClr val="FFFF00"/>
                </a:solidFill>
                <a:latin typeface="NanumBarunGothic Bold"/>
                <a:ea typeface="NanumBarunGothic Bold"/>
                <a:cs typeface="NanumBarunGothic Bold"/>
              </a:rPr>
              <a:t>면허</a:t>
            </a:r>
            <a:r>
              <a:rPr lang="en-US" sz="3466" b="0" i="0" u="none" strike="noStrike" dirty="0">
                <a:solidFill>
                  <a:srgbClr val="FFFF00"/>
                </a:solidFill>
                <a:latin typeface="NanumBarunGothic Bold"/>
                <a:ea typeface="NanumBarunGothic Bold"/>
                <a:cs typeface="NanumBarunGothic Bold"/>
              </a:rPr>
              <a:t> : 제 경기-07565호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70600" y="2870200"/>
            <a:ext cx="110363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ctr">
              <a:lnSpc>
                <a:spcPct val="107899"/>
              </a:lnSpc>
            </a:pPr>
            <a:r>
              <a:rPr lang="en-US" sz="8266" b="0" i="0" u="none" strike="noStrike" spc="-400">
                <a:solidFill>
                  <a:schemeClr val="bg1"/>
                </a:solidFill>
                <a:latin typeface="210 OmniGothic 030"/>
                <a:ea typeface="210 OmniGothic 030"/>
                <a:cs typeface="210 OmniGothic 030"/>
              </a:rPr>
              <a:t>Introduction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309100" y="2247900"/>
            <a:ext cx="4648200" cy="419100"/>
          </a:xfrm>
          <a:prstGeom prst="rect">
            <a:avLst/>
          </a:prstGeom>
        </p:spPr>
        <p:txBody>
          <a:bodyPr lIns="0" tIns="15240" rIns="0" bIns="0" rtlCol="0" anchor="t"/>
          <a:lstStyle/>
          <a:p>
            <a:pPr lvl="0" algn="ctr">
              <a:lnSpc>
                <a:spcPct val="107899"/>
              </a:lnSpc>
            </a:pPr>
            <a:r>
              <a:rPr lang="en-US" sz="2400" b="0" i="0" u="none" strike="noStrike" spc="-100" dirty="0" err="1">
                <a:solidFill>
                  <a:srgbClr val="FFFF00"/>
                </a:solidFill>
                <a:latin typeface="Gmarket Sans Medium"/>
                <a:ea typeface="Gmarket Sans Medium"/>
                <a:cs typeface="Gmarket Sans Medium"/>
              </a:rPr>
              <a:t>주식회사</a:t>
            </a:r>
            <a:r>
              <a:rPr lang="en-US" sz="2400" b="0" i="0" u="none" strike="noStrike" spc="-100" dirty="0">
                <a:solidFill>
                  <a:srgbClr val="FFFF00"/>
                </a:solidFill>
                <a:latin typeface="Gmarket Sans Medium"/>
                <a:ea typeface="Gmarket Sans Medium"/>
                <a:cs typeface="Gmarket Sans Medium"/>
              </a:rPr>
              <a:t> </a:t>
            </a:r>
            <a:r>
              <a:rPr lang="en-US" sz="2400" b="0" i="0" u="none" strike="noStrike" spc="-100" dirty="0" err="1">
                <a:solidFill>
                  <a:srgbClr val="FFFF00"/>
                </a:solidFill>
                <a:latin typeface="Gmarket Sans Medium"/>
                <a:ea typeface="Gmarket Sans Medium"/>
                <a:cs typeface="Gmarket Sans Medium"/>
              </a:rPr>
              <a:t>스타이앤씨</a:t>
            </a:r>
            <a:endParaRPr lang="en-US" sz="2400" b="0" i="0" u="none" strike="noStrike" spc="-100" dirty="0">
              <a:solidFill>
                <a:srgbClr val="FFFF00"/>
              </a:solidFill>
              <a:latin typeface="Gmarket Sans Medium"/>
              <a:ea typeface="Gmarket Sans Medium"/>
              <a:cs typeface="Gmarket Sans Medium"/>
            </a:endParaR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973800" y="4838700"/>
            <a:ext cx="2336800" cy="17907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9500" y="-571500"/>
            <a:ext cx="8369300" cy="14287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5118100"/>
            <a:ext cx="7670800" cy="64643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947400" y="6819900"/>
            <a:ext cx="9944100" cy="3365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342900" lvl="1" indent="-342900" algn="l">
              <a:lnSpc>
                <a:spcPct val="149400"/>
              </a:lnSpc>
              <a:buClr>
                <a:srgbClr val="000000"/>
              </a:buClr>
              <a:buFont typeface="Arial"/>
              <a:buChar char="●"/>
            </a:pP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기업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부설연구소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운영</a:t>
            </a:r>
            <a:endParaRPr lang="en-US" sz="2526" b="0" i="0" u="none" strike="noStrike" spc="-100" dirty="0">
              <a:solidFill>
                <a:schemeClr val="bg1"/>
              </a:solidFill>
              <a:latin typeface="Noto Sans CJK KR Light"/>
              <a:ea typeface="Noto Sans CJK KR Light"/>
              <a:cs typeface="Noto Sans CJK KR Light"/>
            </a:endParaRPr>
          </a:p>
          <a:p>
            <a:pPr marL="342900" lvl="1" indent="-342900" algn="l">
              <a:lnSpc>
                <a:spcPct val="149400"/>
              </a:lnSpc>
              <a:buClr>
                <a:srgbClr val="000000"/>
              </a:buClr>
              <a:buFont typeface="Arial"/>
              <a:buChar char="●"/>
            </a:pP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끊임없는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연구로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고객의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Needs를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맞춰갑니다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.</a:t>
            </a:r>
          </a:p>
          <a:p>
            <a:pPr marL="342900" lvl="1" indent="-342900" algn="l">
              <a:lnSpc>
                <a:spcPct val="149400"/>
              </a:lnSpc>
              <a:buClr>
                <a:srgbClr val="000000"/>
              </a:buClr>
              <a:buFont typeface="Arial"/>
              <a:buChar char="●"/>
            </a:pP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투명한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견적과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명확한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단가,체계적인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물량관리와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끝까지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책임지는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신뢰</a:t>
            </a:r>
            <a:endParaRPr lang="en-US" sz="2526" b="0" i="0" u="none" strike="noStrike" spc="-100" dirty="0">
              <a:solidFill>
                <a:schemeClr val="bg1"/>
              </a:solidFill>
              <a:latin typeface="Noto Sans CJK KR Light"/>
              <a:ea typeface="Noto Sans CJK KR Light"/>
              <a:cs typeface="Noto Sans CJK KR Light"/>
            </a:endParaRPr>
          </a:p>
          <a:p>
            <a:pPr marL="342900" lvl="1" indent="-342900" algn="l">
              <a:lnSpc>
                <a:spcPct val="149400"/>
              </a:lnSpc>
              <a:buClr>
                <a:srgbClr val="000000"/>
              </a:buClr>
              <a:buFont typeface="Arial"/>
              <a:buChar char="●"/>
            </a:pP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사람을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존중하는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근무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환경과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법을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준수하는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보상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체계는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곧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작업의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안전성과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품질로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이어집니다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.</a:t>
            </a:r>
          </a:p>
          <a:p>
            <a:pPr marL="342900" lvl="1" indent="-342900" algn="l">
              <a:lnSpc>
                <a:spcPct val="149400"/>
              </a:lnSpc>
              <a:buClr>
                <a:srgbClr val="000000"/>
              </a:buClr>
              <a:buFont typeface="Arial"/>
              <a:buChar char="●"/>
            </a:pP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스타인앤씨는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기준을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지키는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기업을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넘어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,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기준을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 </a:t>
            </a:r>
            <a:r>
              <a:rPr lang="en-US" sz="2526" b="0" i="0" u="none" strike="noStrike" spc="-100" dirty="0" err="1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높여갑니다</a:t>
            </a:r>
            <a:r>
              <a:rPr lang="en-US" sz="2526" b="0" i="0" u="none" strike="noStrike" spc="-100" dirty="0">
                <a:solidFill>
                  <a:schemeClr val="bg1"/>
                </a:solidFill>
                <a:latin typeface="Noto Sans CJK KR Light"/>
                <a:ea typeface="Noto Sans CJK KR Light"/>
                <a:cs typeface="Noto Sans CJK KR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60100" y="4711700"/>
            <a:ext cx="9220200" cy="14224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l">
              <a:lnSpc>
                <a:spcPct val="99600"/>
              </a:lnSpc>
            </a:pPr>
            <a:r>
              <a:rPr lang="en-US" sz="3200" b="0" i="0" u="none" strike="noStrike" cap="all" dirty="0">
                <a:solidFill>
                  <a:srgbClr val="272424"/>
                </a:solidFill>
                <a:latin typeface="210 OmniGothic 030"/>
                <a:ea typeface="210 OmniGothic 030"/>
                <a:cs typeface="210 OmniGothic 030"/>
              </a:rPr>
              <a:t>Ethical management built on stability, integrity, and trust.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28800" y="2946400"/>
            <a:ext cx="13512800" cy="14732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ctr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Leading the future ethically.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70600" y="2476500"/>
            <a:ext cx="12242800" cy="14732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ctr">
              <a:lnSpc>
                <a:spcPct val="107899"/>
              </a:lnSpc>
            </a:pPr>
            <a:r>
              <a:rPr lang="en-US" sz="8266" b="0" i="0" u="none" strike="noStrike" spc="-400" dirty="0" err="1">
                <a:solidFill>
                  <a:schemeClr val="bg1"/>
                </a:solidFill>
                <a:latin typeface="210 OmniGothic 030"/>
                <a:ea typeface="210 OmniGothic 030"/>
                <a:cs typeface="210 OmniGothic 030"/>
              </a:rPr>
              <a:t>투명한</a:t>
            </a:r>
            <a:r>
              <a:rPr lang="en-US" sz="8266" b="0" i="0" u="none" strike="noStrike" spc="-400" dirty="0">
                <a:solidFill>
                  <a:schemeClr val="bg1"/>
                </a:solidFill>
                <a:latin typeface="210 OmniGothic 030"/>
                <a:ea typeface="210 OmniGothic 030"/>
                <a:cs typeface="210 OmniGothic 030"/>
              </a:rPr>
              <a:t> </a:t>
            </a:r>
            <a:r>
              <a:rPr lang="en-US" sz="8266" b="0" i="0" u="none" strike="noStrike" spc="-400" dirty="0" err="1">
                <a:solidFill>
                  <a:schemeClr val="bg1"/>
                </a:solidFill>
                <a:latin typeface="210 OmniGothic 030"/>
                <a:ea typeface="210 OmniGothic 030"/>
                <a:cs typeface="210 OmniGothic 030"/>
              </a:rPr>
              <a:t>견적과</a:t>
            </a:r>
            <a:r>
              <a:rPr lang="en-US" sz="8266" b="0" i="0" u="none" strike="noStrike" spc="-400" dirty="0">
                <a:solidFill>
                  <a:schemeClr val="bg1"/>
                </a:solidFill>
                <a:latin typeface="210 OmniGothic 030"/>
                <a:ea typeface="210 OmniGothic 030"/>
                <a:cs typeface="210 OmniGothic 030"/>
              </a:rPr>
              <a:t> </a:t>
            </a:r>
            <a:r>
              <a:rPr lang="en-US" sz="8266" b="0" i="0" u="none" strike="noStrike" spc="-400" dirty="0" err="1">
                <a:solidFill>
                  <a:schemeClr val="bg1"/>
                </a:solidFill>
                <a:latin typeface="210 OmniGothic 030"/>
                <a:ea typeface="210 OmniGothic 030"/>
                <a:cs typeface="210 OmniGothic 030"/>
              </a:rPr>
              <a:t>명확한</a:t>
            </a:r>
            <a:r>
              <a:rPr lang="en-US" sz="8266" b="0" i="0" u="none" strike="noStrike" spc="-400" dirty="0">
                <a:solidFill>
                  <a:schemeClr val="bg1"/>
                </a:solidFill>
                <a:latin typeface="210 OmniGothic 030"/>
                <a:ea typeface="210 OmniGothic 030"/>
                <a:cs typeface="210 OmniGothic 030"/>
              </a:rPr>
              <a:t> </a:t>
            </a:r>
            <a:r>
              <a:rPr lang="en-US" sz="8266" b="0" i="0" u="none" strike="noStrike" spc="-400" dirty="0" err="1">
                <a:solidFill>
                  <a:schemeClr val="bg1"/>
                </a:solidFill>
                <a:latin typeface="210 OmniGothic 030"/>
                <a:ea typeface="210 OmniGothic 030"/>
                <a:cs typeface="210 OmniGothic 030"/>
              </a:rPr>
              <a:t>단가</a:t>
            </a:r>
            <a:endParaRPr lang="en-US" sz="8266" b="0" i="0" u="none" strike="noStrike" spc="-400" dirty="0">
              <a:solidFill>
                <a:schemeClr val="bg1"/>
              </a:solidFill>
              <a:latin typeface="210 OmniGothic 030"/>
              <a:ea typeface="210 OmniGothic 030"/>
              <a:cs typeface="210 OmniGothic 03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955800" y="6261100"/>
            <a:ext cx="4165600" cy="4749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8262600" y="6261100"/>
            <a:ext cx="4165600" cy="4749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6154400" y="6261100"/>
            <a:ext cx="4165600" cy="4749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296900" y="6261100"/>
            <a:ext cx="4165600" cy="4749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1214100" y="6261100"/>
            <a:ext cx="4165600" cy="4749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8216900" y="6261100"/>
            <a:ext cx="4165600" cy="4749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197600" y="6261100"/>
            <a:ext cx="4165600" cy="4749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3136900" y="6261100"/>
            <a:ext cx="4165600" cy="4749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9900" y="8229600"/>
            <a:ext cx="5334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14200" y="8229600"/>
            <a:ext cx="5334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030700" y="8229600"/>
            <a:ext cx="5334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958300" y="8229600"/>
            <a:ext cx="5334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313400" y="11366500"/>
            <a:ext cx="1549400" cy="9779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51200" y="11049000"/>
            <a:ext cx="1600200" cy="17018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91500" y="11176000"/>
            <a:ext cx="1651000" cy="14351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182600" y="10998200"/>
            <a:ext cx="1790700" cy="15748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336800" y="7366000"/>
            <a:ext cx="3683000" cy="520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943" b="0" i="0" u="none" strike="noStrike">
                <a:solidFill>
                  <a:srgbClr val="FCFCFC"/>
                </a:solidFill>
                <a:latin typeface="210 OmniGothic 030"/>
                <a:ea typeface="210 OmniGothic 030"/>
                <a:cs typeface="210 OmniGothic 030"/>
              </a:rPr>
              <a:t>시공상담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62200" y="8089900"/>
            <a:ext cx="3606800" cy="171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7029"/>
              </a:lnSpc>
            </a:pPr>
            <a:r>
              <a:rPr lang="en-US" sz="2399" b="0" i="0" u="none" strike="noStrike">
                <a:solidFill>
                  <a:srgbClr val="FCFCFC"/>
                </a:solidFill>
                <a:latin typeface="NanumBarunGothic Light"/>
                <a:ea typeface="NanumBarunGothic Light"/>
                <a:cs typeface="NanumBarunGothic Light"/>
              </a:rPr>
              <a:t>스타이앤씨의 대표 이메일</a:t>
            </a:r>
            <a:r>
              <a:rPr lang="en-US" sz="1600" b="0" i="0" u="none" strike="noStrike">
                <a:solidFill>
                  <a:srgbClr val="FCFCFC"/>
                </a:solidFill>
                <a:latin typeface="NanumBarunGothic Light"/>
                <a:ea typeface="NanumBarunGothic Light"/>
                <a:cs typeface="NanumBarunGothic Light"/>
              </a:rPr>
              <a:t>(starenc@star-enc.com)</a:t>
            </a:r>
            <a:r>
              <a:rPr lang="en-US" sz="2399" b="0" i="0" u="none" strike="noStrike">
                <a:solidFill>
                  <a:srgbClr val="FCFCFC"/>
                </a:solidFill>
                <a:latin typeface="NanumBarunGothic Light"/>
                <a:ea typeface="NanumBarunGothic Light"/>
                <a:cs typeface="NanumBarunGothic Light"/>
              </a:rPr>
              <a:t> 또는 </a:t>
            </a:r>
          </a:p>
          <a:p>
            <a:pPr lvl="0" algn="l">
              <a:lnSpc>
                <a:spcPct val="117029"/>
              </a:lnSpc>
            </a:pPr>
            <a:r>
              <a:rPr lang="en-US" sz="2399" b="0" i="0" u="none" strike="noStrike">
                <a:solidFill>
                  <a:srgbClr val="FCFCFC"/>
                </a:solidFill>
                <a:latin typeface="NanumBarunGothic Light"/>
                <a:ea typeface="NanumBarunGothic Light"/>
                <a:cs typeface="NanumBarunGothic Light"/>
              </a:rPr>
              <a:t>대표직통전화로 상담을 진행합니다. 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10500" y="7239000"/>
            <a:ext cx="3683000" cy="520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943" b="0" i="0" u="none" strike="noStrike">
                <a:solidFill>
                  <a:srgbClr val="FAFAFA"/>
                </a:solidFill>
                <a:latin typeface="210 OmniGothic 030"/>
                <a:ea typeface="210 OmniGothic 030"/>
                <a:cs typeface="210 OmniGothic 030"/>
              </a:rPr>
              <a:t>시공견적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35900" y="7975600"/>
            <a:ext cx="3606800" cy="171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7029"/>
              </a:lnSpc>
            </a:pPr>
            <a:r>
              <a:rPr lang="en-US" sz="2399" b="0" i="0" u="none" strike="noStrike">
                <a:solidFill>
                  <a:srgbClr val="FAFAFA"/>
                </a:solidFill>
                <a:latin typeface="NanumBarunGothic Light"/>
                <a:ea typeface="NanumBarunGothic Light"/>
                <a:cs typeface="NanumBarunGothic Light"/>
              </a:rPr>
              <a:t>정확한 물량산출과 인건비로 행사의 품격을 올릴 수 있으며 고객의 이익을 최대치로 견적산출을 합니다.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055600" y="7239000"/>
            <a:ext cx="3683000" cy="520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943" b="0" i="0" u="none" strike="noStrike">
                <a:solidFill>
                  <a:srgbClr val="FAFAFA"/>
                </a:solidFill>
                <a:latin typeface="210 OmniGothic 030"/>
                <a:ea typeface="210 OmniGothic 030"/>
                <a:cs typeface="210 OmniGothic 030"/>
              </a:rPr>
              <a:t>검토및 시설물확인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081000" y="7975600"/>
            <a:ext cx="3606800" cy="1282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7029"/>
              </a:lnSpc>
            </a:pPr>
            <a:r>
              <a:rPr lang="en-US" sz="2399" b="0" i="0" u="none" strike="noStrike">
                <a:solidFill>
                  <a:srgbClr val="FAFAFA"/>
                </a:solidFill>
                <a:latin typeface="NanumBarunGothic Light"/>
                <a:ea typeface="NanumBarunGothic Light"/>
                <a:cs typeface="NanumBarunGothic Light"/>
              </a:rPr>
              <a:t>고객님과의 소통을 통해 협의와 협동으로 최종합의에 도달합니다.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970500" y="7226300"/>
            <a:ext cx="3683000" cy="520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943" b="0" i="0" u="none" strike="noStrike">
                <a:solidFill>
                  <a:srgbClr val="FAFAFA"/>
                </a:solidFill>
                <a:latin typeface="210 OmniGothic 030"/>
                <a:ea typeface="210 OmniGothic 030"/>
                <a:cs typeface="210 OmniGothic 030"/>
              </a:rPr>
              <a:t>계약및 시공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995900" y="7962900"/>
            <a:ext cx="3606800" cy="1714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7029"/>
              </a:lnSpc>
            </a:pPr>
            <a:r>
              <a:rPr lang="en-US" sz="2399" b="0" i="0" u="none" strike="noStrike">
                <a:solidFill>
                  <a:srgbClr val="FAFAFA"/>
                </a:solidFill>
                <a:latin typeface="NanumBarunGothic Light"/>
                <a:ea typeface="NanumBarunGothic Light"/>
                <a:cs typeface="NanumBarunGothic Light"/>
              </a:rPr>
              <a:t>행사일정및 기간등 최종확정하여 계약및 차질없는 시공으로 최고의 무대를 선사 합니다.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331200" y="3937000"/>
            <a:ext cx="7721600" cy="571500"/>
          </a:xfrm>
          <a:prstGeom prst="rect">
            <a:avLst/>
          </a:prstGeom>
        </p:spPr>
        <p:txBody>
          <a:bodyPr lIns="0" tIns="20262" rIns="0" bIns="0" rtlCol="0" anchor="t"/>
          <a:lstStyle/>
          <a:p>
            <a:pPr lvl="0" algn="ctr">
              <a:lnSpc>
                <a:spcPct val="107899"/>
              </a:lnSpc>
            </a:pPr>
            <a:r>
              <a:rPr lang="en-US" sz="3190" b="0" i="0" u="none" strike="noStrike" spc="-200" dirty="0" err="1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체계적인</a:t>
            </a:r>
            <a:r>
              <a:rPr lang="en-US" sz="3190" b="0" i="0" u="none" strike="noStrike" spc="-200" dirty="0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 </a:t>
            </a:r>
            <a:r>
              <a:rPr lang="en-US" sz="3190" b="0" i="0" u="none" strike="noStrike" spc="-200" dirty="0" err="1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물량관리와</a:t>
            </a:r>
            <a:r>
              <a:rPr lang="en-US" sz="3190" b="0" i="0" u="none" strike="noStrike" spc="-200" dirty="0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 </a:t>
            </a:r>
            <a:r>
              <a:rPr lang="en-US" sz="3190" b="0" i="0" u="none" strike="noStrike" spc="-200" dirty="0" err="1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끝까지</a:t>
            </a:r>
            <a:r>
              <a:rPr lang="en-US" sz="3190" b="0" i="0" u="none" strike="noStrike" spc="-200" dirty="0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 </a:t>
            </a:r>
            <a:r>
              <a:rPr lang="en-US" sz="3190" b="0" i="0" u="none" strike="noStrike" spc="-200" dirty="0" err="1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책임지는</a:t>
            </a:r>
            <a:r>
              <a:rPr lang="en-US" sz="3190" b="0" i="0" u="none" strike="noStrike" spc="-200" dirty="0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 </a:t>
            </a:r>
            <a:r>
              <a:rPr lang="en-US" sz="3190" b="0" i="0" u="none" strike="noStrike" spc="-200" dirty="0" err="1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신뢰</a:t>
            </a:r>
            <a:endParaRPr lang="en-US" sz="3190" b="0" i="0" u="none" strike="noStrike" spc="-200" dirty="0">
              <a:solidFill>
                <a:srgbClr val="FFFF00"/>
              </a:solidFill>
              <a:latin typeface="210 OmniGothic 020"/>
              <a:ea typeface="210 OmniGothic 020"/>
              <a:cs typeface="210 OmniGothic 020"/>
            </a:endParaR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16243300" y="2552700"/>
            <a:ext cx="6184900" cy="88773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6500" y="2959100"/>
            <a:ext cx="5765800" cy="8089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34000"/>
          </a:blip>
          <a:stretch>
            <a:fillRect/>
          </a:stretch>
        </p:blipFill>
        <p:spPr>
          <a:xfrm>
            <a:off x="9664700" y="2552700"/>
            <a:ext cx="6184900" cy="88773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9800" y="2895600"/>
            <a:ext cx="5854700" cy="82169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65300" y="6781800"/>
            <a:ext cx="6070600" cy="3086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무면허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전기공사는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전기공사업법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위반으로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처벌을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받을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수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있습니다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 </a:t>
            </a:r>
          </a:p>
          <a:p>
            <a:pPr lvl="0" algn="l">
              <a:lnSpc>
                <a:spcPct val="141100"/>
              </a:lnSpc>
            </a:pP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시공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전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시공사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사업자등록증과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사업주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전기공사면허가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일치하는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확인이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필요합니다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 </a:t>
            </a:r>
          </a:p>
          <a:p>
            <a:pPr lvl="0" algn="l">
              <a:lnSpc>
                <a:spcPct val="141100"/>
              </a:lnSpc>
            </a:pP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스타이앤씨는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전기공사업등록업체로써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고객님께</a:t>
            </a:r>
            <a:endParaRPr lang="en-US" sz="2413" b="0" i="0" u="none" strike="noStrike" spc="-200" dirty="0">
              <a:solidFill>
                <a:schemeClr val="bg1"/>
              </a:solidFill>
              <a:latin typeface="Noto Sans CJK KR Regular"/>
              <a:ea typeface="Noto Sans CJK KR Regular"/>
              <a:cs typeface="Noto Sans CJK KR Regular"/>
            </a:endParaRPr>
          </a:p>
          <a:p>
            <a:pPr lvl="0" algn="l">
              <a:lnSpc>
                <a:spcPct val="141100"/>
              </a:lnSpc>
            </a:pP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믿음과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신뢰를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바탕으로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41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작업합니다</a:t>
            </a:r>
            <a:r>
              <a:rPr lang="en-US" sz="241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4300" y="711200"/>
            <a:ext cx="3937000" cy="45466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676400" y="5105400"/>
            <a:ext cx="6337300" cy="1397000"/>
          </a:xfrm>
          <a:prstGeom prst="rect">
            <a:avLst/>
          </a:prstGeom>
        </p:spPr>
        <p:txBody>
          <a:bodyPr lIns="0" tIns="50477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7948" b="0" i="0" u="none" strike="noStrike" spc="-400" dirty="0" err="1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정식</a:t>
            </a:r>
            <a:r>
              <a:rPr lang="en-US" sz="7948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 </a:t>
            </a:r>
            <a:r>
              <a:rPr lang="en-US" sz="7948" b="0" i="0" u="none" strike="noStrike" spc="-400" dirty="0" err="1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등록업체</a:t>
            </a:r>
            <a:endParaRPr lang="en-US" sz="7948" b="0" i="0" u="none" strike="noStrike" spc="-400" dirty="0">
              <a:solidFill>
                <a:srgbClr val="FFFF00"/>
              </a:solidFill>
              <a:latin typeface="210 OmniGothic 030"/>
              <a:ea typeface="210 OmniGothic 030"/>
              <a:cs typeface="210 OmniGothic 030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38300" y="7569200"/>
            <a:ext cx="1130300" cy="1079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5900" y="2273300"/>
            <a:ext cx="1968500" cy="1701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9652000" y="2565400"/>
            <a:ext cx="1485900" cy="1130300"/>
          </a:xfrm>
          <a:prstGeom prst="rect">
            <a:avLst/>
          </a:prstGeom>
        </p:spPr>
        <p:txBody>
          <a:bodyPr lIns="0" tIns="93163" rIns="0" bIns="0" rtlCol="0" anchor="t"/>
          <a:lstStyle/>
          <a:p>
            <a:pPr lvl="0" algn="l">
              <a:lnSpc>
                <a:spcPct val="99600"/>
              </a:lnSpc>
            </a:pPr>
            <a:r>
              <a:rPr lang="en-US" sz="6379" b="0" i="0" u="none" strike="noStrike" cap="all">
                <a:solidFill>
                  <a:srgbClr val="FFFFFF"/>
                </a:solidFill>
                <a:latin typeface="210 OmniGothic 020"/>
                <a:ea typeface="210 OmniGothic 020"/>
                <a:cs typeface="210 OmniGothic 020"/>
              </a:rPr>
              <a:t>01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36900" y="2273300"/>
            <a:ext cx="1968500" cy="17018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6306800" y="2565400"/>
            <a:ext cx="1485900" cy="1130300"/>
          </a:xfrm>
          <a:prstGeom prst="rect">
            <a:avLst/>
          </a:prstGeom>
        </p:spPr>
        <p:txBody>
          <a:bodyPr lIns="0" tIns="93256" rIns="0" bIns="0" rtlCol="0" anchor="t"/>
          <a:lstStyle/>
          <a:p>
            <a:pPr lvl="0" algn="l">
              <a:lnSpc>
                <a:spcPct val="99600"/>
              </a:lnSpc>
            </a:pPr>
            <a:r>
              <a:rPr lang="en-US" sz="6386" b="0" i="0" u="none" strike="noStrike" cap="all">
                <a:solidFill>
                  <a:srgbClr val="FFFFFF"/>
                </a:solidFill>
                <a:latin typeface="210 OmniGothic 020"/>
                <a:ea typeface="210 OmniGothic 020"/>
                <a:cs typeface="210 OmniGothic 020"/>
              </a:rPr>
              <a:t>02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993900" y="6553200"/>
            <a:ext cx="6375400" cy="2120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대표를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비롯해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임직원들의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시공에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전문적인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자격증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보유및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경력증으로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고객님께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신뢰를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쌓아갑니다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</a:t>
            </a:r>
          </a:p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무자격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시공업체의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불안감을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해소시켜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드립니다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</a:t>
            </a:r>
          </a:p>
          <a:p>
            <a:pPr lvl="0" algn="l">
              <a:lnSpc>
                <a:spcPct val="141100"/>
              </a:lnSpc>
            </a:pPr>
            <a:endParaRPr lang="en-US" sz="2533" b="0" i="0" u="none" strike="noStrike" spc="-200" dirty="0">
              <a:solidFill>
                <a:schemeClr val="bg1"/>
              </a:solidFill>
              <a:latin typeface="Noto Sans CJK KR Regular"/>
              <a:ea typeface="Noto Sans CJK KR Regular"/>
              <a:cs typeface="Noto Sans CJK KR Regula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981200" y="4737100"/>
            <a:ext cx="7556500" cy="14732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 err="1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자격증및</a:t>
            </a: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 </a:t>
            </a:r>
            <a:r>
              <a:rPr lang="en-US" sz="8266" b="0" i="0" u="none" strike="noStrike" spc="-400" dirty="0" err="1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경력증</a:t>
            </a:r>
            <a:endParaRPr lang="en-US" sz="8266" b="0" i="0" u="none" strike="noStrike" spc="-400" dirty="0">
              <a:solidFill>
                <a:srgbClr val="FFFF00"/>
              </a:solidFill>
              <a:latin typeface="210 OmniGothic 030"/>
              <a:ea typeface="210 OmniGothic 030"/>
              <a:cs typeface="210 OmniGothic 030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41200" y="3048000"/>
            <a:ext cx="3060700" cy="4127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06700" y="3048000"/>
            <a:ext cx="3060700" cy="4127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59500" y="3048000"/>
            <a:ext cx="3098800" cy="4127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141200" y="7467600"/>
            <a:ext cx="3060700" cy="4127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506700" y="7467600"/>
            <a:ext cx="3060700" cy="4127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859500" y="7467600"/>
            <a:ext cx="3060700" cy="4127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993900" y="6553200"/>
            <a:ext cx="7759700" cy="3200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자체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기업부설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연구소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연구를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통하여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전문적인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제품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생산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공장과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협업으로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완벽한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품질의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제품과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안전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테스트를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진행합니다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</a:t>
            </a:r>
          </a:p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법적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기준에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맞는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부품사용으로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일부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업체들의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중국산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제작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또는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국내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법령기준에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맞지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않는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부품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제품과는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완전한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차별을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두고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있습니다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</a:t>
            </a:r>
          </a:p>
          <a:p>
            <a:pPr lvl="0" algn="l">
              <a:lnSpc>
                <a:spcPct val="141100"/>
              </a:lnSpc>
            </a:pPr>
            <a:endParaRPr lang="en-US" sz="2533" b="0" i="0" u="none" strike="noStrike" spc="-200" dirty="0">
              <a:solidFill>
                <a:schemeClr val="bg1"/>
              </a:solidFill>
              <a:latin typeface="Noto Sans CJK KR Regular"/>
              <a:ea typeface="Noto Sans CJK KR Regular"/>
              <a:cs typeface="Noto Sans CJK KR Regula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81200" y="4737100"/>
            <a:ext cx="8712200" cy="14732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 err="1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부설</a:t>
            </a: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 </a:t>
            </a:r>
            <a:r>
              <a:rPr lang="en-US" sz="8266" b="0" i="0" u="none" strike="noStrike" spc="-400" dirty="0" err="1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연구소&amp;생산</a:t>
            </a:r>
            <a:endParaRPr lang="en-US" sz="8266" b="0" i="0" u="none" strike="noStrike" spc="-400" dirty="0">
              <a:solidFill>
                <a:srgbClr val="FFFF00"/>
              </a:solidFill>
              <a:latin typeface="210 OmniGothic 030"/>
              <a:ea typeface="210 OmniGothic 030"/>
              <a:cs typeface="210 OmniGothic 030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020800" y="2260600"/>
            <a:ext cx="6972300" cy="47879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20800" y="7429500"/>
            <a:ext cx="6972300" cy="49403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200" y="5981700"/>
            <a:ext cx="1905000" cy="1905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813800" y="8623300"/>
            <a:ext cx="6019800" cy="4508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세븐틴콘서트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임영웅콘서트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아이유콘서트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뮤즈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내한공연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에스파콘서트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 NCT 팬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미팅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장민호콘서트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영탁콘서트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실리카겔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내한공연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멜로디뮤직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페스티벌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제이홉콘서트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지드래곤콘서트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아이린,슬기콘서트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조용필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광복80주년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콘서트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58300" y="8039100"/>
            <a:ext cx="5143500" cy="546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3066" b="0" i="0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공연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5700" y="6413500"/>
            <a:ext cx="1016000" cy="1028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00" y="5854700"/>
            <a:ext cx="1905000" cy="1905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689100" y="8623300"/>
            <a:ext cx="4991100" cy="3365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신한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동해챔피언쉽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우리금융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챔피언쉽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제네시스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컵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에스오일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챔피언쉽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삼다수배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챔피언쉽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BMW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챔피언쉽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63700" y="7924800"/>
            <a:ext cx="5029200" cy="546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3066" b="0" i="0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골프행사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400" y="6070600"/>
            <a:ext cx="1460500" cy="1460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0" y="5981700"/>
            <a:ext cx="1905000" cy="19050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130800" y="8623300"/>
            <a:ext cx="5753100" cy="4127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데블스플랜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시즌2 | 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피지컬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시즌3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열린음악회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 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경주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APEC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미디어센터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흑백요리사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시즌2 | 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여왕벌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게임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마스크쉐프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 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보검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매직컬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가요대축제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 보이즈2플레닛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램퍼블릭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| 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쇼미더머니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I AM BOXER | 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천하제빵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현역가왕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시즌2,3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08600" y="8039100"/>
            <a:ext cx="5384800" cy="546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3066" b="0" i="0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방송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2500" y="6235700"/>
            <a:ext cx="1397000" cy="13970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2882900" y="9182100"/>
            <a:ext cx="6426200" cy="254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14300" y="711200"/>
            <a:ext cx="4800600" cy="55499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73300" y="5372100"/>
            <a:ext cx="3810000" cy="508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5372100"/>
            <a:ext cx="3810000" cy="508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6070600" y="2870200"/>
            <a:ext cx="110363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ctr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chemeClr val="bg1"/>
                </a:solidFill>
                <a:latin typeface="210 OmniGothic 030"/>
                <a:ea typeface="210 OmniGothic 030"/>
                <a:cs typeface="210 OmniGothic 030"/>
              </a:rPr>
              <a:t>History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09100" y="2247900"/>
            <a:ext cx="4648200" cy="419100"/>
          </a:xfrm>
          <a:prstGeom prst="rect">
            <a:avLst/>
          </a:prstGeom>
        </p:spPr>
        <p:txBody>
          <a:bodyPr lIns="0" tIns="15240" rIns="0" bIns="0" rtlCol="0" anchor="t"/>
          <a:lstStyle/>
          <a:p>
            <a:pPr lvl="0" algn="ctr">
              <a:lnSpc>
                <a:spcPct val="107899"/>
              </a:lnSpc>
            </a:pPr>
            <a:r>
              <a:rPr lang="en-US" sz="2400" b="0" i="0" u="none" strike="noStrike" spc="-100" dirty="0" err="1">
                <a:solidFill>
                  <a:srgbClr val="FFFF00"/>
                </a:solidFill>
                <a:latin typeface="Gmarket Sans Medium"/>
                <a:ea typeface="Gmarket Sans Medium"/>
                <a:cs typeface="Gmarket Sans Medium"/>
              </a:rPr>
              <a:t>주식회사</a:t>
            </a:r>
            <a:r>
              <a:rPr lang="en-US" sz="2400" b="0" i="0" u="none" strike="noStrike" spc="-100" dirty="0">
                <a:solidFill>
                  <a:srgbClr val="FFFF00"/>
                </a:solidFill>
                <a:latin typeface="Gmarket Sans Medium"/>
                <a:ea typeface="Gmarket Sans Medium"/>
                <a:cs typeface="Gmarket Sans Medium"/>
              </a:rPr>
              <a:t> </a:t>
            </a:r>
            <a:r>
              <a:rPr lang="en-US" sz="2400" b="0" i="0" u="none" strike="noStrike" spc="-100" dirty="0" err="1">
                <a:solidFill>
                  <a:srgbClr val="FFFF00"/>
                </a:solidFill>
                <a:latin typeface="Gmarket Sans Medium"/>
                <a:ea typeface="Gmarket Sans Medium"/>
                <a:cs typeface="Gmarket Sans Medium"/>
              </a:rPr>
              <a:t>스타이앤씨</a:t>
            </a:r>
            <a:endParaRPr lang="en-US" sz="2400" b="0" i="0" u="none" strike="noStrike" spc="-100" dirty="0">
              <a:solidFill>
                <a:srgbClr val="FFFF00"/>
              </a:solidFill>
              <a:latin typeface="Gmarket Sans Medium"/>
              <a:ea typeface="Gmarket Sans Medium"/>
              <a:cs typeface="Gmarket Sans Medium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73800" y="3581400"/>
            <a:ext cx="2336800" cy="17907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692900" y="9182100"/>
            <a:ext cx="6426200" cy="254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8700" y="5372100"/>
            <a:ext cx="3810000" cy="508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0502900" y="9182100"/>
            <a:ext cx="6426200" cy="254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693900" y="5981700"/>
            <a:ext cx="1905000" cy="19050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12636500" y="8623300"/>
            <a:ext cx="6019800" cy="45085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K라이스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페스타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서울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문화재단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행사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서울시청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행사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경주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APEC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수상공연장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현대카드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내한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월드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테니스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울산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현대자동차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전기차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공장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준공식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수원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음식문화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페스타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한강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벚꽃축제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KBS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신년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카운트다운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081000" y="8039100"/>
            <a:ext cx="5143500" cy="546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3066" b="0" i="0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행사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41400" y="5372100"/>
            <a:ext cx="3810000" cy="508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564100" y="5372100"/>
            <a:ext cx="3810000" cy="508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4338300" y="9182100"/>
            <a:ext cx="6426200" cy="254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113000" y="6413500"/>
            <a:ext cx="1066800" cy="1028700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516600" y="5981700"/>
            <a:ext cx="1905000" cy="1905000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16459200" y="8623300"/>
            <a:ext cx="6019800" cy="1854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푸에르자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블르타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공연장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픽사</a:t>
            </a: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 </a:t>
            </a:r>
            <a:r>
              <a:rPr lang="en-US" sz="1866" b="0" i="0" u="none" strike="noStrike" dirty="0" err="1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전시장</a:t>
            </a:r>
            <a:endParaRPr lang="en-US" sz="1866" b="0" i="0" u="none" strike="noStrike" dirty="0">
              <a:solidFill>
                <a:schemeClr val="bg1"/>
              </a:solidFill>
              <a:latin typeface="NanumBarunGothic"/>
              <a:ea typeface="NanumBarunGothic"/>
              <a:cs typeface="NanumBarunGothic"/>
            </a:endParaRP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lvl="0" algn="ctr">
              <a:lnSpc>
                <a:spcPct val="132800"/>
              </a:lnSpc>
            </a:pPr>
            <a:r>
              <a:rPr lang="en-US" sz="1866" b="0" i="0" u="none" strike="noStrike" dirty="0">
                <a:solidFill>
                  <a:schemeClr val="bg1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903700" y="8051800"/>
            <a:ext cx="5143500" cy="5461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16199"/>
              </a:lnSpc>
            </a:pPr>
            <a:r>
              <a:rPr lang="en-US" sz="3066" b="0" i="0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공사</a:t>
            </a: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999200" y="6337300"/>
            <a:ext cx="939800" cy="1181100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36" name="TextBox 36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993900" y="6553200"/>
            <a:ext cx="7759700" cy="2120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공연법이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완벽하지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않는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지금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건설업법에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의해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생방송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,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라이브공연에서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ELCB(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누전차단기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)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사용으로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생기는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부담감을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 </a:t>
            </a:r>
          </a:p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누전경보기와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자동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소화장치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부착으로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화재의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위험에서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 </a:t>
            </a:r>
          </a:p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안전한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시공으로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완벽을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추구하고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있습니다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55300" y="4292600"/>
            <a:ext cx="4051300" cy="3111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922500" y="4292600"/>
            <a:ext cx="4051300" cy="3111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202400" y="4292600"/>
            <a:ext cx="4051300" cy="3111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55300" y="7569200"/>
            <a:ext cx="4051300" cy="3111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922500" y="7569200"/>
            <a:ext cx="4051300" cy="3111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202400" y="7569200"/>
            <a:ext cx="4051300" cy="3111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0" y="787400"/>
            <a:ext cx="11112500" cy="51816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고무케이블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PNCT를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사용합니다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0600" y="6032500"/>
            <a:ext cx="11163300" cy="717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7900" y="1409700"/>
            <a:ext cx="8966200" cy="1136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8구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콘센트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분전함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(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자립형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,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벽부형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07700" y="1460500"/>
            <a:ext cx="2730500" cy="20574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07700" y="10236200"/>
            <a:ext cx="2730500" cy="20447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07700" y="8051800"/>
            <a:ext cx="2730500" cy="20447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07700" y="5854700"/>
            <a:ext cx="2730500" cy="20447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07700" y="3657600"/>
            <a:ext cx="2730500" cy="20574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난연성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V-0급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인증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ABS 450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가설분전반</a:t>
            </a:r>
            <a:endParaRPr lang="en-US" sz="2533" b="0" i="0" u="none" strike="noStrike" spc="-200" dirty="0">
              <a:solidFill>
                <a:schemeClr val="bg1"/>
              </a:solidFill>
              <a:latin typeface="Noto Sans CJK KR Regular"/>
              <a:ea typeface="Noto Sans CJK KR Regular"/>
              <a:cs typeface="Noto Sans CJK KR Regula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03100" y="2603500"/>
            <a:ext cx="6616700" cy="9664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89800" y="4826000"/>
            <a:ext cx="2425700" cy="24257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989800" y="7531100"/>
            <a:ext cx="2425700" cy="24257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989800" y="2133600"/>
            <a:ext cx="2425700" cy="24257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989800" y="10236200"/>
            <a:ext cx="2425700" cy="24257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난연성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V-0급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인증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ABS 950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가설분전반</a:t>
            </a:r>
            <a:endParaRPr lang="en-US" sz="2533" b="0" i="0" u="none" strike="noStrike" spc="-200" dirty="0">
              <a:solidFill>
                <a:schemeClr val="bg1"/>
              </a:solidFill>
              <a:latin typeface="Noto Sans CJK KR Regular"/>
              <a:ea typeface="Noto Sans CJK KR Regular"/>
              <a:cs typeface="Noto Sans CJK KR Regula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95200" y="1955800"/>
            <a:ext cx="5461000" cy="109347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88200" y="2057400"/>
            <a:ext cx="2387600" cy="23749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888200" y="4673600"/>
            <a:ext cx="2387600" cy="23749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888200" y="7302500"/>
            <a:ext cx="2387600" cy="23749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888200" y="9918700"/>
            <a:ext cx="2400300" cy="28829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0" y="1651000"/>
            <a:ext cx="10096500" cy="114046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방우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산업용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콘센트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&amp;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플러그</a:t>
            </a:r>
            <a:endParaRPr lang="en-US" sz="2533" b="0" i="0" u="none" strike="noStrike" spc="-200" dirty="0">
              <a:solidFill>
                <a:schemeClr val="bg1"/>
              </a:solidFill>
              <a:latin typeface="Noto Sans CJK KR Regular"/>
              <a:ea typeface="Noto Sans CJK KR Regular"/>
              <a:cs typeface="Noto Sans CJK KR Regula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48400" y="9296400"/>
            <a:ext cx="3302000" cy="36576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9100" y="1816100"/>
            <a:ext cx="9131300" cy="110363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국산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써지보호회로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적용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고효율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라이트</a:t>
            </a:r>
            <a:endParaRPr lang="en-US" sz="2533" b="0" i="0" u="none" strike="noStrike" spc="-200" dirty="0">
              <a:solidFill>
                <a:schemeClr val="bg1"/>
              </a:solidFill>
              <a:latin typeface="Noto Sans CJK KR Regular"/>
              <a:ea typeface="Noto Sans CJK KR Regular"/>
              <a:cs typeface="Noto Sans CJK KR Regula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KOREAN Standard 400A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25200" y="2667000"/>
            <a:ext cx="4584700" cy="4584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78100" y="6908800"/>
            <a:ext cx="4064000" cy="45847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125700" y="2667000"/>
            <a:ext cx="4203700" cy="45847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935700" y="6908800"/>
            <a:ext cx="4038600" cy="45847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25200" y="6908800"/>
            <a:ext cx="3873500" cy="45847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70600" y="2667000"/>
            <a:ext cx="4191000" cy="45847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041D8B7-FE9D-C8BE-376F-C9D1B033EC9F}"/>
              </a:ext>
            </a:extLst>
          </p:cNvPr>
          <p:cNvSpPr/>
          <p:nvPr/>
        </p:nvSpPr>
        <p:spPr>
          <a:xfrm>
            <a:off x="14973300" y="7143750"/>
            <a:ext cx="355600" cy="430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정규격품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방우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락커형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플러그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250V 16A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50900" y="2133600"/>
            <a:ext cx="8039100" cy="10934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43300" y="9093200"/>
            <a:ext cx="5105400" cy="25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300" y="711200"/>
            <a:ext cx="4800600" cy="5549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300" y="5372100"/>
            <a:ext cx="3810000" cy="50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372100"/>
            <a:ext cx="3810000" cy="508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070600" y="2870200"/>
            <a:ext cx="110363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ctr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chemeClr val="bg1"/>
                </a:solidFill>
                <a:latin typeface="210 OmniGothic 030"/>
                <a:ea typeface="210 OmniGothic 030"/>
                <a:cs typeface="210 OmniGothic 030"/>
              </a:rPr>
              <a:t>Introduction of Item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09100" y="2247900"/>
            <a:ext cx="4660900" cy="419100"/>
          </a:xfrm>
          <a:prstGeom prst="rect">
            <a:avLst/>
          </a:prstGeom>
        </p:spPr>
        <p:txBody>
          <a:bodyPr lIns="0" tIns="15240" rIns="0" bIns="0" rtlCol="0" anchor="t"/>
          <a:lstStyle/>
          <a:p>
            <a:pPr lvl="0" algn="ctr">
              <a:lnSpc>
                <a:spcPct val="107899"/>
              </a:lnSpc>
            </a:pPr>
            <a:r>
              <a:rPr lang="en-US" sz="2400" b="0" i="0" u="none" strike="noStrike" spc="-100" dirty="0" err="1">
                <a:solidFill>
                  <a:srgbClr val="FFFF00"/>
                </a:solidFill>
                <a:latin typeface="Gmarket Sans Medium"/>
                <a:ea typeface="Gmarket Sans Medium"/>
                <a:cs typeface="Gmarket Sans Medium"/>
              </a:rPr>
              <a:t>주식회사</a:t>
            </a:r>
            <a:r>
              <a:rPr lang="en-US" sz="2400" b="0" i="0" u="none" strike="noStrike" spc="-100" dirty="0">
                <a:solidFill>
                  <a:srgbClr val="FFFF00"/>
                </a:solidFill>
                <a:latin typeface="Gmarket Sans Medium"/>
                <a:ea typeface="Gmarket Sans Medium"/>
                <a:cs typeface="Gmarket Sans Medium"/>
              </a:rPr>
              <a:t> </a:t>
            </a:r>
            <a:r>
              <a:rPr lang="en-US" sz="2400" b="0" i="0" u="none" strike="noStrike" spc="-100" dirty="0" err="1">
                <a:solidFill>
                  <a:srgbClr val="FFFF00"/>
                </a:solidFill>
                <a:latin typeface="Gmarket Sans Medium"/>
                <a:ea typeface="Gmarket Sans Medium"/>
                <a:cs typeface="Gmarket Sans Medium"/>
              </a:rPr>
              <a:t>스타이앤씨</a:t>
            </a:r>
            <a:endParaRPr lang="en-US" sz="2400" b="0" i="0" u="none" strike="noStrike" spc="-100" dirty="0">
              <a:solidFill>
                <a:srgbClr val="FFFF00"/>
              </a:solidFill>
              <a:latin typeface="Gmarket Sans Medium"/>
              <a:ea typeface="Gmarket Sans Medium"/>
              <a:cs typeface="Gmarket Sans Medium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73800" y="3581400"/>
            <a:ext cx="2336800" cy="17907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353300" y="9093200"/>
            <a:ext cx="5105400" cy="25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8700" y="5372100"/>
            <a:ext cx="3810000" cy="508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163300" y="9093200"/>
            <a:ext cx="5105400" cy="254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41400" y="5372100"/>
            <a:ext cx="3810000" cy="508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64100" y="5372100"/>
            <a:ext cx="3810000" cy="50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4998700" y="9093200"/>
            <a:ext cx="5105400" cy="254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4900" y="6629400"/>
            <a:ext cx="3352800" cy="47117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3800" y="6629400"/>
            <a:ext cx="3352800" cy="47117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72700" y="6629400"/>
            <a:ext cx="3352800" cy="47117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058900" y="6629400"/>
            <a:ext cx="3352800" cy="47117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957800" y="6629400"/>
            <a:ext cx="3352800" cy="47117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스타이앤씨가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걸어왔던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길을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정리하였습니다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Portfolio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37900" y="5778500"/>
            <a:ext cx="2959100" cy="22098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39100" y="8153400"/>
            <a:ext cx="2959100" cy="2209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538700" y="8153400"/>
            <a:ext cx="2959100" cy="22098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338300" y="8153400"/>
            <a:ext cx="2959100" cy="2209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37900" y="8153400"/>
            <a:ext cx="2959100" cy="22098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739100" y="5791200"/>
            <a:ext cx="2959100" cy="2209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538700" y="5791200"/>
            <a:ext cx="2959100" cy="22098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338300" y="5778500"/>
            <a:ext cx="2959100" cy="22098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338300" y="3416300"/>
            <a:ext cx="2959100" cy="22098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137900" y="3416300"/>
            <a:ext cx="2959100" cy="22098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739100" y="3416300"/>
            <a:ext cx="2959100" cy="22098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538700" y="3416300"/>
            <a:ext cx="2959100" cy="22098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137900" y="10528300"/>
            <a:ext cx="2959100" cy="22098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338300" y="10528300"/>
            <a:ext cx="2959100" cy="22098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538700" y="10528300"/>
            <a:ext cx="2959100" cy="22098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0739100" y="10528300"/>
            <a:ext cx="2959100" cy="22098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스타이앤씨가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걸어왔던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길을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정리하였습니다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Portfolio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22600" y="495300"/>
            <a:ext cx="2959100" cy="22098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39100" y="10553700"/>
            <a:ext cx="2959100" cy="2209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11500" y="393700"/>
            <a:ext cx="2959100" cy="22098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11500" y="304800"/>
            <a:ext cx="2959100" cy="2209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538700" y="10553700"/>
            <a:ext cx="2959100" cy="22098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338300" y="10553700"/>
            <a:ext cx="2959100" cy="2209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37900" y="10553700"/>
            <a:ext cx="2959100" cy="22098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739100" y="8166100"/>
            <a:ext cx="2959100" cy="22098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538700" y="8166100"/>
            <a:ext cx="2959100" cy="22098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338300" y="8166100"/>
            <a:ext cx="2959100" cy="22098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137900" y="8166100"/>
            <a:ext cx="2959100" cy="22098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0739100" y="5791200"/>
            <a:ext cx="2959100" cy="22098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7538700" y="5791200"/>
            <a:ext cx="2959100" cy="22098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338300" y="5791200"/>
            <a:ext cx="2959100" cy="22098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137900" y="5791200"/>
            <a:ext cx="2959100" cy="22098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0739100" y="3416300"/>
            <a:ext cx="2959100" cy="22098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7538700" y="3416300"/>
            <a:ext cx="2959100" cy="220980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4338300" y="3416300"/>
            <a:ext cx="2959100" cy="22098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137900" y="3416300"/>
            <a:ext cx="2959100" cy="2209800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993900" y="6553200"/>
            <a:ext cx="7759700" cy="482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스타이앤씨가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걸어왔던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길을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 </a:t>
            </a:r>
            <a:r>
              <a:rPr lang="en-US" sz="2533" b="0" i="0" u="none" strike="noStrike" spc="-200" dirty="0" err="1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정리하였습니다</a:t>
            </a:r>
            <a:r>
              <a:rPr lang="en-US" sz="2533" b="0" i="0" u="none" strike="noStrike" spc="-200" dirty="0">
                <a:solidFill>
                  <a:schemeClr val="bg1"/>
                </a:solidFill>
                <a:latin typeface="Noto Sans CJK KR Regular"/>
                <a:ea typeface="Noto Sans CJK KR Regular"/>
                <a:cs typeface="Noto Sans CJK KR Regular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1200" y="4737100"/>
            <a:ext cx="8712200" cy="1460500"/>
          </a:xfrm>
          <a:prstGeom prst="rect">
            <a:avLst/>
          </a:prstGeom>
        </p:spPr>
        <p:txBody>
          <a:bodyPr lIns="0" tIns="52494" rIns="0" bIns="0" rtlCol="0" anchor="t"/>
          <a:lstStyle/>
          <a:p>
            <a:pPr lvl="0" algn="l">
              <a:lnSpc>
                <a:spcPct val="107899"/>
              </a:lnSpc>
            </a:pPr>
            <a:r>
              <a:rPr lang="en-US" sz="8266" b="0" i="0" u="none" strike="noStrike" spc="-400" dirty="0">
                <a:solidFill>
                  <a:srgbClr val="FFFF00"/>
                </a:solidFill>
                <a:latin typeface="210 OmniGothic 030"/>
                <a:ea typeface="210 OmniGothic 030"/>
                <a:cs typeface="210 OmniGothic 030"/>
              </a:rPr>
              <a:t>Portfolio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538700" y="5803900"/>
            <a:ext cx="2959100" cy="22098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338300" y="5803900"/>
            <a:ext cx="2959100" cy="2209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739100" y="3416300"/>
            <a:ext cx="2959100" cy="22098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37900" y="5803900"/>
            <a:ext cx="2959100" cy="22098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739100" y="10566400"/>
            <a:ext cx="2959100" cy="22098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538700" y="10566400"/>
            <a:ext cx="2959100" cy="2209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338300" y="10566400"/>
            <a:ext cx="2959100" cy="22098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137900" y="10566400"/>
            <a:ext cx="2959100" cy="22098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739100" y="8178800"/>
            <a:ext cx="2959100" cy="22098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538700" y="8178800"/>
            <a:ext cx="2959100" cy="22098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338300" y="8178800"/>
            <a:ext cx="2959100" cy="22098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137900" y="8178800"/>
            <a:ext cx="2959100" cy="22098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739100" y="5803900"/>
            <a:ext cx="2959100" cy="22098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538700" y="3416300"/>
            <a:ext cx="2959100" cy="22098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4338300" y="3416300"/>
            <a:ext cx="2959100" cy="220980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137900" y="3416300"/>
            <a:ext cx="2959100" cy="22098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0751800" y="647700"/>
            <a:ext cx="3314700" cy="279400"/>
          </a:xfrm>
          <a:prstGeom prst="rect">
            <a:avLst/>
          </a:prstGeom>
        </p:spPr>
        <p:txBody>
          <a:bodyPr lIns="0" tIns="20008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575" b="0" i="0" u="none" strike="noStrike" cap="all" spc="100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9500" y="-571500"/>
            <a:ext cx="8369300" cy="14287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900" y="9055100"/>
            <a:ext cx="5626100" cy="63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8000" y="9055100"/>
            <a:ext cx="5626100" cy="63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24100" y="9055100"/>
            <a:ext cx="5626100" cy="63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356100" y="9436100"/>
            <a:ext cx="15811500" cy="457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41100"/>
              </a:lnSpc>
            </a:pPr>
            <a:r>
              <a:rPr lang="en-US" sz="2575" b="0" i="0" u="none" strike="noStrike" dirty="0" err="1">
                <a:solidFill>
                  <a:schemeClr val="bg1"/>
                </a:solidFill>
                <a:latin typeface="210 NuriGothic Regular"/>
                <a:ea typeface="210 NuriGothic Regular"/>
                <a:cs typeface="210 NuriGothic Regular"/>
              </a:rPr>
              <a:t>스타이앤씨</a:t>
            </a:r>
            <a:r>
              <a:rPr lang="en-US" sz="2575" b="0" i="0" u="none" strike="noStrike" dirty="0">
                <a:solidFill>
                  <a:schemeClr val="bg1"/>
                </a:solidFill>
                <a:latin typeface="210 NuriGothic Regular"/>
                <a:ea typeface="210 NuriGothic Regular"/>
                <a:cs typeface="210 NuriGothic Regular"/>
              </a:rPr>
              <a:t>  |  </a:t>
            </a:r>
            <a:r>
              <a:rPr lang="en-US" sz="2575" b="0" i="0" u="none" strike="noStrike" dirty="0" err="1">
                <a:solidFill>
                  <a:schemeClr val="bg1"/>
                </a:solidFill>
                <a:latin typeface="210 NuriGothic Regular"/>
                <a:ea typeface="210 NuriGothic Regular"/>
                <a:cs typeface="210 NuriGothic Regular"/>
              </a:rPr>
              <a:t>대표</a:t>
            </a:r>
            <a:r>
              <a:rPr lang="en-US" sz="2575" b="0" i="0" u="none" strike="noStrike" dirty="0">
                <a:solidFill>
                  <a:schemeClr val="bg1"/>
                </a:solidFill>
                <a:latin typeface="210 NuriGothic Regular"/>
                <a:ea typeface="210 NuriGothic Regular"/>
                <a:cs typeface="210 NuriGothic Regular"/>
              </a:rPr>
              <a:t> </a:t>
            </a:r>
            <a:r>
              <a:rPr lang="en-US" sz="2575" b="0" i="0" u="none" strike="noStrike" dirty="0" err="1">
                <a:solidFill>
                  <a:schemeClr val="bg1"/>
                </a:solidFill>
                <a:latin typeface="210 NuriGothic Regular"/>
                <a:ea typeface="210 NuriGothic Regular"/>
                <a:cs typeface="210 NuriGothic Regular"/>
              </a:rPr>
              <a:t>피진우</a:t>
            </a:r>
            <a:r>
              <a:rPr lang="en-US" sz="2575" b="0" i="0" u="none" strike="noStrike" dirty="0">
                <a:solidFill>
                  <a:schemeClr val="bg1"/>
                </a:solidFill>
                <a:latin typeface="210 NuriGothic Regular"/>
                <a:ea typeface="210 NuriGothic Regular"/>
                <a:cs typeface="210 NuriGothic Regular"/>
              </a:rPr>
              <a:t>  |  010-8370-3009  |  www.star-enc.com  |  starenc@star-enc.com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150100" y="4152900"/>
            <a:ext cx="10109200" cy="3670300"/>
          </a:xfrm>
          <a:prstGeom prst="rect">
            <a:avLst/>
          </a:prstGeom>
        </p:spPr>
        <p:txBody>
          <a:bodyPr lIns="0" tIns="171027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3466" b="0" i="0" u="none" strike="noStrike" spc="-700" dirty="0" err="1">
                <a:solidFill>
                  <a:srgbClr val="FFFF00"/>
                </a:solidFill>
                <a:latin typeface="210 OmniGothic 020"/>
                <a:ea typeface="210 OmniGothic 020"/>
                <a:cs typeface="210 OmniGothic 020"/>
              </a:rPr>
              <a:t>감사합니다</a:t>
            </a:r>
            <a:endParaRPr lang="en-US" sz="13466" b="0" i="0" u="none" strike="noStrike" spc="-700" dirty="0">
              <a:solidFill>
                <a:srgbClr val="FFFF00"/>
              </a:solidFill>
              <a:latin typeface="210 OmniGothic 020"/>
              <a:ea typeface="210 OmniGothic 020"/>
              <a:cs typeface="210 OmniGothic 020"/>
            </a:endParaRPr>
          </a:p>
          <a:p>
            <a:pPr lvl="0" algn="ctr">
              <a:lnSpc>
                <a:spcPct val="99600"/>
              </a:lnSpc>
            </a:pPr>
            <a:r>
              <a:rPr lang="en-US" sz="8800" b="0" i="0" u="none" strike="noStrike" spc="-500" dirty="0">
                <a:solidFill>
                  <a:srgbClr val="4343FF"/>
                </a:solidFill>
                <a:latin typeface="Gmarket Sans Light"/>
                <a:ea typeface="Gmarket Sans Light"/>
                <a:cs typeface="Gmarket Sans Light"/>
              </a:rPr>
              <a:t>Thank you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53600" y="3657600"/>
            <a:ext cx="50038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l">
              <a:lnSpc>
                <a:spcPct val="99600"/>
              </a:lnSpc>
            </a:pPr>
            <a:r>
              <a:rPr lang="en-US" sz="2400" b="0" i="0" u="none" strike="noStrike" cap="all" spc="200" dirty="0">
                <a:solidFill>
                  <a:srgbClr val="36C5CC"/>
                </a:solidFill>
                <a:latin typeface="210 OmniGothic 020"/>
                <a:ea typeface="210 OmniGothic 020"/>
                <a:cs typeface="210 OmniGothic 020"/>
              </a:rPr>
              <a:t>Business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713</Words>
  <Application>Microsoft Office PowerPoint</Application>
  <PresentationFormat>사용자 지정</PresentationFormat>
  <Paragraphs>176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9" baseType="lpstr">
      <vt:lpstr>210 NuriGothic Regular</vt:lpstr>
      <vt:lpstr>210 OmniGothic 030</vt:lpstr>
      <vt:lpstr>Calibri</vt:lpstr>
      <vt:lpstr>NanumBarunGothic Light</vt:lpstr>
      <vt:lpstr>Arial</vt:lpstr>
      <vt:lpstr>Gmarket Sans Light</vt:lpstr>
      <vt:lpstr>NanumBarunGothic</vt:lpstr>
      <vt:lpstr>Pretendard Medium</vt:lpstr>
      <vt:lpstr>Noto Sans CJK KR Light</vt:lpstr>
      <vt:lpstr>210 OmniGothic 010</vt:lpstr>
      <vt:lpstr>Gmarket Sans Medium</vt:lpstr>
      <vt:lpstr>Pretendard Regular</vt:lpstr>
      <vt:lpstr>Noto Sans CJK KR Regular</vt:lpstr>
      <vt:lpstr>NanumBarunGothic Bold</vt:lpstr>
      <vt:lpstr>210 OmniGothic 020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아이론몰 방주</cp:lastModifiedBy>
  <cp:revision>3</cp:revision>
  <dcterms:created xsi:type="dcterms:W3CDTF">2006-08-16T00:00:00Z</dcterms:created>
  <dcterms:modified xsi:type="dcterms:W3CDTF">2026-03-05T12:00:58Z</dcterms:modified>
</cp:coreProperties>
</file>